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1" r:id="rId2"/>
    <p:sldId id="280" r:id="rId3"/>
    <p:sldId id="279" r:id="rId4"/>
    <p:sldId id="278" r:id="rId5"/>
    <p:sldId id="277" r:id="rId6"/>
    <p:sldId id="276" r:id="rId7"/>
    <p:sldId id="275" r:id="rId8"/>
    <p:sldId id="274" r:id="rId9"/>
    <p:sldId id="287" r:id="rId10"/>
    <p:sldId id="273" r:id="rId11"/>
    <p:sldId id="272" r:id="rId12"/>
    <p:sldId id="271" r:id="rId13"/>
    <p:sldId id="270" r:id="rId14"/>
    <p:sldId id="269" r:id="rId15"/>
    <p:sldId id="268" r:id="rId16"/>
    <p:sldId id="267" r:id="rId17"/>
    <p:sldId id="266" r:id="rId18"/>
    <p:sldId id="265" r:id="rId19"/>
    <p:sldId id="264" r:id="rId20"/>
    <p:sldId id="263" r:id="rId21"/>
    <p:sldId id="262" r:id="rId22"/>
    <p:sldId id="261" r:id="rId23"/>
    <p:sldId id="260" r:id="rId24"/>
    <p:sldId id="259" r:id="rId25"/>
    <p:sldId id="258" r:id="rId26"/>
    <p:sldId id="283" r:id="rId27"/>
    <p:sldId id="282" r:id="rId28"/>
    <p:sldId id="284" r:id="rId29"/>
    <p:sldId id="285" r:id="rId30"/>
    <p:sldId id="286" r:id="rId31"/>
    <p:sldId id="293" r:id="rId32"/>
    <p:sldId id="294" r:id="rId33"/>
    <p:sldId id="301" r:id="rId34"/>
    <p:sldId id="295" r:id="rId35"/>
    <p:sldId id="297" r:id="rId36"/>
    <p:sldId id="311" r:id="rId37"/>
    <p:sldId id="291" r:id="rId38"/>
    <p:sldId id="312" r:id="rId39"/>
    <p:sldId id="296" r:id="rId40"/>
    <p:sldId id="315" r:id="rId41"/>
    <p:sldId id="299" r:id="rId42"/>
    <p:sldId id="302" r:id="rId43"/>
    <p:sldId id="317" r:id="rId44"/>
    <p:sldId id="305" r:id="rId45"/>
    <p:sldId id="300" r:id="rId46"/>
    <p:sldId id="307" r:id="rId47"/>
    <p:sldId id="308" r:id="rId48"/>
    <p:sldId id="309" r:id="rId49"/>
    <p:sldId id="318" r:id="rId50"/>
    <p:sldId id="313" r:id="rId51"/>
    <p:sldId id="314" r:id="rId52"/>
    <p:sldId id="316" r:id="rId53"/>
    <p:sldId id="25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64CC55-4858-4D53-B14C-6A178366B223}" v="257" dt="2023-05-08T19:54:50.653"/>
    <p1510:client id="{445D82D5-7D40-4B03-BA51-F247FDE63B3D}" v="25" dt="2023-05-08T18:54:31.312"/>
    <p1510:client id="{5C14CBE4-9BD9-8614-F82C-80A0FDD5C70C}" v="133" dt="2023-05-08T19:43:50.528"/>
    <p1510:client id="{DDE8041C-5BA4-73CF-5376-CD2929019CD5}" v="210" dt="2023-05-08T19:59:34.021"/>
    <p1510:client id="{E8A97A06-02BC-440C-AF18-DE12E9A97D1B}" v="152" dt="2023-05-08T19:41:10.645"/>
    <p1510:client id="{F1E8ADAD-D8DA-A29F-4FAE-B55517589228}" v="317" dt="2023-05-08T19:58:55.015"/>
    <p1510:client id="{F676DF3C-2673-65CC-3737-0CCADF0C7BC0}" v="68" dt="2023-05-08T19:54:37.5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26"/>
  </p:normalViewPr>
  <p:slideViewPr>
    <p:cSldViewPr snapToGrid="0">
      <p:cViewPr varScale="1">
        <p:scale>
          <a:sx n="105" d="100"/>
          <a:sy n="105"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68D44-5DD0-8BFE-09A9-D601FB12EB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D652E9-D74B-3131-9E00-C4ECA39A75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BE81CB-1BFC-3A00-65F5-6EA5716049EF}"/>
              </a:ext>
            </a:extLst>
          </p:cNvPr>
          <p:cNvSpPr>
            <a:spLocks noGrp="1"/>
          </p:cNvSpPr>
          <p:nvPr>
            <p:ph type="dt" sz="half" idx="10"/>
          </p:nvPr>
        </p:nvSpPr>
        <p:spPr/>
        <p:txBody>
          <a:bodyPr/>
          <a:lstStyle/>
          <a:p>
            <a:fld id="{77CE3255-C812-4E9F-9542-FFF118EBA4A3}" type="datetimeFigureOut">
              <a:rPr lang="en-US" smtClean="0"/>
              <a:t>7/15/25</a:t>
            </a:fld>
            <a:endParaRPr lang="en-US"/>
          </a:p>
        </p:txBody>
      </p:sp>
      <p:sp>
        <p:nvSpPr>
          <p:cNvPr id="5" name="Footer Placeholder 4">
            <a:extLst>
              <a:ext uri="{FF2B5EF4-FFF2-40B4-BE49-F238E27FC236}">
                <a16:creationId xmlns:a16="http://schemas.microsoft.com/office/drawing/2014/main" id="{64E5D27A-B346-A075-6879-1DBCA98A58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70BCC4-50AC-035F-1AB3-F346080F382F}"/>
              </a:ext>
            </a:extLst>
          </p:cNvPr>
          <p:cNvSpPr>
            <a:spLocks noGrp="1"/>
          </p:cNvSpPr>
          <p:nvPr>
            <p:ph type="sldNum" sz="quarter" idx="12"/>
          </p:nvPr>
        </p:nvSpPr>
        <p:spPr/>
        <p:txBody>
          <a:bodyPr/>
          <a:lstStyle/>
          <a:p>
            <a:fld id="{4AE24631-D5DB-41EC-93F6-2FC8D79155A8}" type="slidenum">
              <a:rPr lang="en-US" smtClean="0"/>
              <a:t>‹#›</a:t>
            </a:fld>
            <a:endParaRPr lang="en-US"/>
          </a:p>
        </p:txBody>
      </p:sp>
    </p:spTree>
    <p:extLst>
      <p:ext uri="{BB962C8B-B14F-4D97-AF65-F5344CB8AC3E}">
        <p14:creationId xmlns:p14="http://schemas.microsoft.com/office/powerpoint/2010/main" val="2203804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6772A-5A5F-03B1-C7E6-0E1D643A9E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0D152B-77D2-1E94-8B6D-41861FE5B3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F11173-3506-667C-D21A-7AE9874ED9C3}"/>
              </a:ext>
            </a:extLst>
          </p:cNvPr>
          <p:cNvSpPr>
            <a:spLocks noGrp="1"/>
          </p:cNvSpPr>
          <p:nvPr>
            <p:ph type="dt" sz="half" idx="10"/>
          </p:nvPr>
        </p:nvSpPr>
        <p:spPr/>
        <p:txBody>
          <a:bodyPr/>
          <a:lstStyle/>
          <a:p>
            <a:fld id="{77CE3255-C812-4E9F-9542-FFF118EBA4A3}" type="datetimeFigureOut">
              <a:rPr lang="en-US" smtClean="0"/>
              <a:t>7/15/25</a:t>
            </a:fld>
            <a:endParaRPr lang="en-US"/>
          </a:p>
        </p:txBody>
      </p:sp>
      <p:sp>
        <p:nvSpPr>
          <p:cNvPr id="5" name="Footer Placeholder 4">
            <a:extLst>
              <a:ext uri="{FF2B5EF4-FFF2-40B4-BE49-F238E27FC236}">
                <a16:creationId xmlns:a16="http://schemas.microsoft.com/office/drawing/2014/main" id="{0FA47C9B-271C-DFD7-805C-B67BA0156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A787A-0E9A-3DA8-A7B8-DA228944DB26}"/>
              </a:ext>
            </a:extLst>
          </p:cNvPr>
          <p:cNvSpPr>
            <a:spLocks noGrp="1"/>
          </p:cNvSpPr>
          <p:nvPr>
            <p:ph type="sldNum" sz="quarter" idx="12"/>
          </p:nvPr>
        </p:nvSpPr>
        <p:spPr/>
        <p:txBody>
          <a:bodyPr/>
          <a:lstStyle/>
          <a:p>
            <a:fld id="{4AE24631-D5DB-41EC-93F6-2FC8D79155A8}" type="slidenum">
              <a:rPr lang="en-US" smtClean="0"/>
              <a:t>‹#›</a:t>
            </a:fld>
            <a:endParaRPr lang="en-US"/>
          </a:p>
        </p:txBody>
      </p:sp>
    </p:spTree>
    <p:extLst>
      <p:ext uri="{BB962C8B-B14F-4D97-AF65-F5344CB8AC3E}">
        <p14:creationId xmlns:p14="http://schemas.microsoft.com/office/powerpoint/2010/main" val="3861760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B160DE-0BF1-E909-AA86-1F7D70CD37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4655C6-9A95-E6FB-6838-C898F5C235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417F5B-78F9-BF65-153C-817C79C0384F}"/>
              </a:ext>
            </a:extLst>
          </p:cNvPr>
          <p:cNvSpPr>
            <a:spLocks noGrp="1"/>
          </p:cNvSpPr>
          <p:nvPr>
            <p:ph type="dt" sz="half" idx="10"/>
          </p:nvPr>
        </p:nvSpPr>
        <p:spPr/>
        <p:txBody>
          <a:bodyPr/>
          <a:lstStyle/>
          <a:p>
            <a:fld id="{77CE3255-C812-4E9F-9542-FFF118EBA4A3}" type="datetimeFigureOut">
              <a:rPr lang="en-US" smtClean="0"/>
              <a:t>7/15/25</a:t>
            </a:fld>
            <a:endParaRPr lang="en-US"/>
          </a:p>
        </p:txBody>
      </p:sp>
      <p:sp>
        <p:nvSpPr>
          <p:cNvPr id="5" name="Footer Placeholder 4">
            <a:extLst>
              <a:ext uri="{FF2B5EF4-FFF2-40B4-BE49-F238E27FC236}">
                <a16:creationId xmlns:a16="http://schemas.microsoft.com/office/drawing/2014/main" id="{76637E16-FBDB-07B4-2A93-AB18B386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0A864-F9DF-8364-98CB-341FBF73DF27}"/>
              </a:ext>
            </a:extLst>
          </p:cNvPr>
          <p:cNvSpPr>
            <a:spLocks noGrp="1"/>
          </p:cNvSpPr>
          <p:nvPr>
            <p:ph type="sldNum" sz="quarter" idx="12"/>
          </p:nvPr>
        </p:nvSpPr>
        <p:spPr/>
        <p:txBody>
          <a:bodyPr/>
          <a:lstStyle/>
          <a:p>
            <a:fld id="{4AE24631-D5DB-41EC-93F6-2FC8D79155A8}" type="slidenum">
              <a:rPr lang="en-US" smtClean="0"/>
              <a:t>‹#›</a:t>
            </a:fld>
            <a:endParaRPr lang="en-US"/>
          </a:p>
        </p:txBody>
      </p:sp>
    </p:spTree>
    <p:extLst>
      <p:ext uri="{BB962C8B-B14F-4D97-AF65-F5344CB8AC3E}">
        <p14:creationId xmlns:p14="http://schemas.microsoft.com/office/powerpoint/2010/main" val="246160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F4D9-E427-E2EC-DDA6-39D035D811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77F63E-49F2-576A-29E5-ADDECE788C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041B9-8498-FFE5-2868-8F7E25D04861}"/>
              </a:ext>
            </a:extLst>
          </p:cNvPr>
          <p:cNvSpPr>
            <a:spLocks noGrp="1"/>
          </p:cNvSpPr>
          <p:nvPr>
            <p:ph type="dt" sz="half" idx="10"/>
          </p:nvPr>
        </p:nvSpPr>
        <p:spPr/>
        <p:txBody>
          <a:bodyPr/>
          <a:lstStyle/>
          <a:p>
            <a:fld id="{77CE3255-C812-4E9F-9542-FFF118EBA4A3}" type="datetimeFigureOut">
              <a:rPr lang="en-US" smtClean="0"/>
              <a:t>7/15/25</a:t>
            </a:fld>
            <a:endParaRPr lang="en-US"/>
          </a:p>
        </p:txBody>
      </p:sp>
      <p:sp>
        <p:nvSpPr>
          <p:cNvPr id="5" name="Footer Placeholder 4">
            <a:extLst>
              <a:ext uri="{FF2B5EF4-FFF2-40B4-BE49-F238E27FC236}">
                <a16:creationId xmlns:a16="http://schemas.microsoft.com/office/drawing/2014/main" id="{20392402-BE36-4611-C284-8D066A413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DC6A1-7E79-8AB7-A951-6F79271EB322}"/>
              </a:ext>
            </a:extLst>
          </p:cNvPr>
          <p:cNvSpPr>
            <a:spLocks noGrp="1"/>
          </p:cNvSpPr>
          <p:nvPr>
            <p:ph type="sldNum" sz="quarter" idx="12"/>
          </p:nvPr>
        </p:nvSpPr>
        <p:spPr/>
        <p:txBody>
          <a:bodyPr/>
          <a:lstStyle/>
          <a:p>
            <a:fld id="{4AE24631-D5DB-41EC-93F6-2FC8D79155A8}" type="slidenum">
              <a:rPr lang="en-US" smtClean="0"/>
              <a:t>‹#›</a:t>
            </a:fld>
            <a:endParaRPr lang="en-US"/>
          </a:p>
        </p:txBody>
      </p:sp>
    </p:spTree>
    <p:extLst>
      <p:ext uri="{BB962C8B-B14F-4D97-AF65-F5344CB8AC3E}">
        <p14:creationId xmlns:p14="http://schemas.microsoft.com/office/powerpoint/2010/main" val="1515085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9BF6E-36C7-AAF3-78A4-65862C4939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412131-69AF-3455-DF60-A9F98D71D2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BEBF78-DE4B-EA23-3F29-77AE61E6FAAE}"/>
              </a:ext>
            </a:extLst>
          </p:cNvPr>
          <p:cNvSpPr>
            <a:spLocks noGrp="1"/>
          </p:cNvSpPr>
          <p:nvPr>
            <p:ph type="dt" sz="half" idx="10"/>
          </p:nvPr>
        </p:nvSpPr>
        <p:spPr/>
        <p:txBody>
          <a:bodyPr/>
          <a:lstStyle/>
          <a:p>
            <a:fld id="{77CE3255-C812-4E9F-9542-FFF118EBA4A3}" type="datetimeFigureOut">
              <a:rPr lang="en-US" smtClean="0"/>
              <a:t>7/15/25</a:t>
            </a:fld>
            <a:endParaRPr lang="en-US"/>
          </a:p>
        </p:txBody>
      </p:sp>
      <p:sp>
        <p:nvSpPr>
          <p:cNvPr id="5" name="Footer Placeholder 4">
            <a:extLst>
              <a:ext uri="{FF2B5EF4-FFF2-40B4-BE49-F238E27FC236}">
                <a16:creationId xmlns:a16="http://schemas.microsoft.com/office/drawing/2014/main" id="{9C1EBB6C-F6F1-CE12-7F64-07497B506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50CC9-3D2B-7945-BE57-338E5BA5333C}"/>
              </a:ext>
            </a:extLst>
          </p:cNvPr>
          <p:cNvSpPr>
            <a:spLocks noGrp="1"/>
          </p:cNvSpPr>
          <p:nvPr>
            <p:ph type="sldNum" sz="quarter" idx="12"/>
          </p:nvPr>
        </p:nvSpPr>
        <p:spPr/>
        <p:txBody>
          <a:bodyPr/>
          <a:lstStyle/>
          <a:p>
            <a:fld id="{4AE24631-D5DB-41EC-93F6-2FC8D79155A8}" type="slidenum">
              <a:rPr lang="en-US" smtClean="0"/>
              <a:t>‹#›</a:t>
            </a:fld>
            <a:endParaRPr lang="en-US"/>
          </a:p>
        </p:txBody>
      </p:sp>
    </p:spTree>
    <p:extLst>
      <p:ext uri="{BB962C8B-B14F-4D97-AF65-F5344CB8AC3E}">
        <p14:creationId xmlns:p14="http://schemas.microsoft.com/office/powerpoint/2010/main" val="3423414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354D7-5E30-CC67-E075-EDEF7D8FB2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67346-BBAB-0319-CC13-C6B5206BD8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D6345D-F60B-CAD9-0305-C606B43A7C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4FE7FE-B446-33D2-7F76-42B89A084F3E}"/>
              </a:ext>
            </a:extLst>
          </p:cNvPr>
          <p:cNvSpPr>
            <a:spLocks noGrp="1"/>
          </p:cNvSpPr>
          <p:nvPr>
            <p:ph type="dt" sz="half" idx="10"/>
          </p:nvPr>
        </p:nvSpPr>
        <p:spPr/>
        <p:txBody>
          <a:bodyPr/>
          <a:lstStyle/>
          <a:p>
            <a:fld id="{77CE3255-C812-4E9F-9542-FFF118EBA4A3}" type="datetimeFigureOut">
              <a:rPr lang="en-US" smtClean="0"/>
              <a:t>7/15/25</a:t>
            </a:fld>
            <a:endParaRPr lang="en-US"/>
          </a:p>
        </p:txBody>
      </p:sp>
      <p:sp>
        <p:nvSpPr>
          <p:cNvPr id="6" name="Footer Placeholder 5">
            <a:extLst>
              <a:ext uri="{FF2B5EF4-FFF2-40B4-BE49-F238E27FC236}">
                <a16:creationId xmlns:a16="http://schemas.microsoft.com/office/drawing/2014/main" id="{5D8ED52F-CFE2-C98A-D9D4-088853E33A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5EA9BF-2512-716D-E499-470291BF242A}"/>
              </a:ext>
            </a:extLst>
          </p:cNvPr>
          <p:cNvSpPr>
            <a:spLocks noGrp="1"/>
          </p:cNvSpPr>
          <p:nvPr>
            <p:ph type="sldNum" sz="quarter" idx="12"/>
          </p:nvPr>
        </p:nvSpPr>
        <p:spPr/>
        <p:txBody>
          <a:bodyPr/>
          <a:lstStyle/>
          <a:p>
            <a:fld id="{4AE24631-D5DB-41EC-93F6-2FC8D79155A8}" type="slidenum">
              <a:rPr lang="en-US" smtClean="0"/>
              <a:t>‹#›</a:t>
            </a:fld>
            <a:endParaRPr lang="en-US"/>
          </a:p>
        </p:txBody>
      </p:sp>
    </p:spTree>
    <p:extLst>
      <p:ext uri="{BB962C8B-B14F-4D97-AF65-F5344CB8AC3E}">
        <p14:creationId xmlns:p14="http://schemas.microsoft.com/office/powerpoint/2010/main" val="2682611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18E-ED9D-0845-0261-EFD57FC94F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4D7F64-5AF3-D337-B9BB-256F3D5A9A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EC894F-2C08-A8B9-A37F-8965017775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ABB82-E5EC-4554-74C2-115C8FF337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708A28-825C-F0AE-B92C-D5E3A45389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25F1A8-001F-ED6D-3BE0-762BF48EC10F}"/>
              </a:ext>
            </a:extLst>
          </p:cNvPr>
          <p:cNvSpPr>
            <a:spLocks noGrp="1"/>
          </p:cNvSpPr>
          <p:nvPr>
            <p:ph type="dt" sz="half" idx="10"/>
          </p:nvPr>
        </p:nvSpPr>
        <p:spPr/>
        <p:txBody>
          <a:bodyPr/>
          <a:lstStyle/>
          <a:p>
            <a:fld id="{77CE3255-C812-4E9F-9542-FFF118EBA4A3}" type="datetimeFigureOut">
              <a:rPr lang="en-US" smtClean="0"/>
              <a:t>7/15/25</a:t>
            </a:fld>
            <a:endParaRPr lang="en-US"/>
          </a:p>
        </p:txBody>
      </p:sp>
      <p:sp>
        <p:nvSpPr>
          <p:cNvPr id="8" name="Footer Placeholder 7">
            <a:extLst>
              <a:ext uri="{FF2B5EF4-FFF2-40B4-BE49-F238E27FC236}">
                <a16:creationId xmlns:a16="http://schemas.microsoft.com/office/drawing/2014/main" id="{A8288FF7-72E4-0C7E-ABA0-160A8AE5C5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CDC76D-8FBA-4C86-10AF-B8FAA5B54DE0}"/>
              </a:ext>
            </a:extLst>
          </p:cNvPr>
          <p:cNvSpPr>
            <a:spLocks noGrp="1"/>
          </p:cNvSpPr>
          <p:nvPr>
            <p:ph type="sldNum" sz="quarter" idx="12"/>
          </p:nvPr>
        </p:nvSpPr>
        <p:spPr/>
        <p:txBody>
          <a:bodyPr/>
          <a:lstStyle/>
          <a:p>
            <a:fld id="{4AE24631-D5DB-41EC-93F6-2FC8D79155A8}" type="slidenum">
              <a:rPr lang="en-US" smtClean="0"/>
              <a:t>‹#›</a:t>
            </a:fld>
            <a:endParaRPr lang="en-US"/>
          </a:p>
        </p:txBody>
      </p:sp>
    </p:spTree>
    <p:extLst>
      <p:ext uri="{BB962C8B-B14F-4D97-AF65-F5344CB8AC3E}">
        <p14:creationId xmlns:p14="http://schemas.microsoft.com/office/powerpoint/2010/main" val="1275741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428D5-76C3-B38C-421B-B750021C0F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70FF68-681C-BDA0-0895-0D2956F82E02}"/>
              </a:ext>
            </a:extLst>
          </p:cNvPr>
          <p:cNvSpPr>
            <a:spLocks noGrp="1"/>
          </p:cNvSpPr>
          <p:nvPr>
            <p:ph type="dt" sz="half" idx="10"/>
          </p:nvPr>
        </p:nvSpPr>
        <p:spPr/>
        <p:txBody>
          <a:bodyPr/>
          <a:lstStyle/>
          <a:p>
            <a:fld id="{77CE3255-C812-4E9F-9542-FFF118EBA4A3}" type="datetimeFigureOut">
              <a:rPr lang="en-US" smtClean="0"/>
              <a:t>7/15/25</a:t>
            </a:fld>
            <a:endParaRPr lang="en-US"/>
          </a:p>
        </p:txBody>
      </p:sp>
      <p:sp>
        <p:nvSpPr>
          <p:cNvPr id="4" name="Footer Placeholder 3">
            <a:extLst>
              <a:ext uri="{FF2B5EF4-FFF2-40B4-BE49-F238E27FC236}">
                <a16:creationId xmlns:a16="http://schemas.microsoft.com/office/drawing/2014/main" id="{6F865689-ADF3-0034-7BD2-2947BED8E8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091E68-3062-EEE3-242D-2D3D42E961B6}"/>
              </a:ext>
            </a:extLst>
          </p:cNvPr>
          <p:cNvSpPr>
            <a:spLocks noGrp="1"/>
          </p:cNvSpPr>
          <p:nvPr>
            <p:ph type="sldNum" sz="quarter" idx="12"/>
          </p:nvPr>
        </p:nvSpPr>
        <p:spPr/>
        <p:txBody>
          <a:bodyPr/>
          <a:lstStyle/>
          <a:p>
            <a:fld id="{4AE24631-D5DB-41EC-93F6-2FC8D79155A8}" type="slidenum">
              <a:rPr lang="en-US" smtClean="0"/>
              <a:t>‹#›</a:t>
            </a:fld>
            <a:endParaRPr lang="en-US"/>
          </a:p>
        </p:txBody>
      </p:sp>
    </p:spTree>
    <p:extLst>
      <p:ext uri="{BB962C8B-B14F-4D97-AF65-F5344CB8AC3E}">
        <p14:creationId xmlns:p14="http://schemas.microsoft.com/office/powerpoint/2010/main" val="1061044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A983D4-B95A-B697-DBEE-C8D1D4299FD7}"/>
              </a:ext>
            </a:extLst>
          </p:cNvPr>
          <p:cNvSpPr>
            <a:spLocks noGrp="1"/>
          </p:cNvSpPr>
          <p:nvPr>
            <p:ph type="dt" sz="half" idx="10"/>
          </p:nvPr>
        </p:nvSpPr>
        <p:spPr/>
        <p:txBody>
          <a:bodyPr/>
          <a:lstStyle/>
          <a:p>
            <a:fld id="{77CE3255-C812-4E9F-9542-FFF118EBA4A3}" type="datetimeFigureOut">
              <a:rPr lang="en-US" smtClean="0"/>
              <a:t>7/15/25</a:t>
            </a:fld>
            <a:endParaRPr lang="en-US"/>
          </a:p>
        </p:txBody>
      </p:sp>
      <p:sp>
        <p:nvSpPr>
          <p:cNvPr id="3" name="Footer Placeholder 2">
            <a:extLst>
              <a:ext uri="{FF2B5EF4-FFF2-40B4-BE49-F238E27FC236}">
                <a16:creationId xmlns:a16="http://schemas.microsoft.com/office/drawing/2014/main" id="{8B45FD50-2546-CD27-21E4-E3CD873AF5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599C0D-C6B9-216C-AD57-D42067798691}"/>
              </a:ext>
            </a:extLst>
          </p:cNvPr>
          <p:cNvSpPr>
            <a:spLocks noGrp="1"/>
          </p:cNvSpPr>
          <p:nvPr>
            <p:ph type="sldNum" sz="quarter" idx="12"/>
          </p:nvPr>
        </p:nvSpPr>
        <p:spPr/>
        <p:txBody>
          <a:bodyPr/>
          <a:lstStyle/>
          <a:p>
            <a:fld id="{4AE24631-D5DB-41EC-93F6-2FC8D79155A8}" type="slidenum">
              <a:rPr lang="en-US" smtClean="0"/>
              <a:t>‹#›</a:t>
            </a:fld>
            <a:endParaRPr lang="en-US"/>
          </a:p>
        </p:txBody>
      </p:sp>
    </p:spTree>
    <p:extLst>
      <p:ext uri="{BB962C8B-B14F-4D97-AF65-F5344CB8AC3E}">
        <p14:creationId xmlns:p14="http://schemas.microsoft.com/office/powerpoint/2010/main" val="1990924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10B2E-B78F-C655-B019-2685E6697A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67FB42-0FA2-9686-49F4-88DB60E5AB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C42A01-41B4-B61C-B6FB-824645430D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B0AD92-5E7E-E6D7-6356-C9DC6040939A}"/>
              </a:ext>
            </a:extLst>
          </p:cNvPr>
          <p:cNvSpPr>
            <a:spLocks noGrp="1"/>
          </p:cNvSpPr>
          <p:nvPr>
            <p:ph type="dt" sz="half" idx="10"/>
          </p:nvPr>
        </p:nvSpPr>
        <p:spPr/>
        <p:txBody>
          <a:bodyPr/>
          <a:lstStyle/>
          <a:p>
            <a:fld id="{77CE3255-C812-4E9F-9542-FFF118EBA4A3}" type="datetimeFigureOut">
              <a:rPr lang="en-US" smtClean="0"/>
              <a:t>7/15/25</a:t>
            </a:fld>
            <a:endParaRPr lang="en-US"/>
          </a:p>
        </p:txBody>
      </p:sp>
      <p:sp>
        <p:nvSpPr>
          <p:cNvPr id="6" name="Footer Placeholder 5">
            <a:extLst>
              <a:ext uri="{FF2B5EF4-FFF2-40B4-BE49-F238E27FC236}">
                <a16:creationId xmlns:a16="http://schemas.microsoft.com/office/drawing/2014/main" id="{0644A888-DE87-2247-A7F4-25BB2D1462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766D2-E61B-BFE6-0D35-829260E54441}"/>
              </a:ext>
            </a:extLst>
          </p:cNvPr>
          <p:cNvSpPr>
            <a:spLocks noGrp="1"/>
          </p:cNvSpPr>
          <p:nvPr>
            <p:ph type="sldNum" sz="quarter" idx="12"/>
          </p:nvPr>
        </p:nvSpPr>
        <p:spPr/>
        <p:txBody>
          <a:bodyPr/>
          <a:lstStyle/>
          <a:p>
            <a:fld id="{4AE24631-D5DB-41EC-93F6-2FC8D79155A8}" type="slidenum">
              <a:rPr lang="en-US" smtClean="0"/>
              <a:t>‹#›</a:t>
            </a:fld>
            <a:endParaRPr lang="en-US"/>
          </a:p>
        </p:txBody>
      </p:sp>
    </p:spTree>
    <p:extLst>
      <p:ext uri="{BB962C8B-B14F-4D97-AF65-F5344CB8AC3E}">
        <p14:creationId xmlns:p14="http://schemas.microsoft.com/office/powerpoint/2010/main" val="2077246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8E10A-3482-3A22-CC93-1260164122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636096-21DA-2D4E-0910-D5A2FFB55B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191296-943D-B6E8-9F07-3979BDE8C8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1E9945-0803-27B3-8B8E-FA58BE2AB251}"/>
              </a:ext>
            </a:extLst>
          </p:cNvPr>
          <p:cNvSpPr>
            <a:spLocks noGrp="1"/>
          </p:cNvSpPr>
          <p:nvPr>
            <p:ph type="dt" sz="half" idx="10"/>
          </p:nvPr>
        </p:nvSpPr>
        <p:spPr/>
        <p:txBody>
          <a:bodyPr/>
          <a:lstStyle/>
          <a:p>
            <a:fld id="{77CE3255-C812-4E9F-9542-FFF118EBA4A3}" type="datetimeFigureOut">
              <a:rPr lang="en-US" smtClean="0"/>
              <a:t>7/15/25</a:t>
            </a:fld>
            <a:endParaRPr lang="en-US"/>
          </a:p>
        </p:txBody>
      </p:sp>
      <p:sp>
        <p:nvSpPr>
          <p:cNvPr id="6" name="Footer Placeholder 5">
            <a:extLst>
              <a:ext uri="{FF2B5EF4-FFF2-40B4-BE49-F238E27FC236}">
                <a16:creationId xmlns:a16="http://schemas.microsoft.com/office/drawing/2014/main" id="{8D89A0E3-72A1-92EB-C0F0-DC1B8F8FE6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4A5025-1C96-B8B4-4C92-836790577326}"/>
              </a:ext>
            </a:extLst>
          </p:cNvPr>
          <p:cNvSpPr>
            <a:spLocks noGrp="1"/>
          </p:cNvSpPr>
          <p:nvPr>
            <p:ph type="sldNum" sz="quarter" idx="12"/>
          </p:nvPr>
        </p:nvSpPr>
        <p:spPr/>
        <p:txBody>
          <a:bodyPr/>
          <a:lstStyle/>
          <a:p>
            <a:fld id="{4AE24631-D5DB-41EC-93F6-2FC8D79155A8}" type="slidenum">
              <a:rPr lang="en-US" smtClean="0"/>
              <a:t>‹#›</a:t>
            </a:fld>
            <a:endParaRPr lang="en-US"/>
          </a:p>
        </p:txBody>
      </p:sp>
    </p:spTree>
    <p:extLst>
      <p:ext uri="{BB962C8B-B14F-4D97-AF65-F5344CB8AC3E}">
        <p14:creationId xmlns:p14="http://schemas.microsoft.com/office/powerpoint/2010/main" val="1683098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01B0B3-868E-AC23-4732-70544A1A2D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D1614F-1FBB-E799-512C-F9A2196487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E4EA7-09E6-BE20-B5E3-92369551C7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CE3255-C812-4E9F-9542-FFF118EBA4A3}" type="datetimeFigureOut">
              <a:rPr lang="en-US" smtClean="0"/>
              <a:t>7/15/25</a:t>
            </a:fld>
            <a:endParaRPr lang="en-US"/>
          </a:p>
        </p:txBody>
      </p:sp>
      <p:sp>
        <p:nvSpPr>
          <p:cNvPr id="5" name="Footer Placeholder 4">
            <a:extLst>
              <a:ext uri="{FF2B5EF4-FFF2-40B4-BE49-F238E27FC236}">
                <a16:creationId xmlns:a16="http://schemas.microsoft.com/office/drawing/2014/main" id="{FEB4A0A0-9A87-4A95-FF44-49C18D2D72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4D6749-CA24-FE75-1423-6AA72B709B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E24631-D5DB-41EC-93F6-2FC8D79155A8}" type="slidenum">
              <a:rPr lang="en-US" smtClean="0"/>
              <a:t>‹#›</a:t>
            </a:fld>
            <a:endParaRPr lang="en-US"/>
          </a:p>
        </p:txBody>
      </p:sp>
    </p:spTree>
    <p:extLst>
      <p:ext uri="{BB962C8B-B14F-4D97-AF65-F5344CB8AC3E}">
        <p14:creationId xmlns:p14="http://schemas.microsoft.com/office/powerpoint/2010/main" val="2825993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3F140-263D-16BC-7F26-0625BD51E14D}"/>
              </a:ext>
            </a:extLst>
          </p:cNvPr>
          <p:cNvSpPr>
            <a:spLocks noGrp="1"/>
          </p:cNvSpPr>
          <p:nvPr>
            <p:ph type="ctrTitle"/>
          </p:nvPr>
        </p:nvSpPr>
        <p:spPr/>
        <p:txBody>
          <a:bodyPr/>
          <a:lstStyle/>
          <a:p>
            <a:r>
              <a:rPr lang="en-US">
                <a:latin typeface="Times New Roman" panose="02020603050405020304" pitchFamily="18" charset="0"/>
                <a:cs typeface="Times New Roman" panose="02020603050405020304" pitchFamily="18" charset="0"/>
              </a:rPr>
              <a:t>PREDICTING DIABETES PATIENTS</a:t>
            </a:r>
          </a:p>
        </p:txBody>
      </p:sp>
    </p:spTree>
    <p:extLst>
      <p:ext uri="{BB962C8B-B14F-4D97-AF65-F5344CB8AC3E}">
        <p14:creationId xmlns:p14="http://schemas.microsoft.com/office/powerpoint/2010/main" val="1943711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DF8A4-1D7C-972C-02E9-D7BDC2041039}"/>
              </a:ext>
            </a:extLst>
          </p:cNvPr>
          <p:cNvSpPr>
            <a:spLocks noGrp="1"/>
          </p:cNvSpPr>
          <p:nvPr>
            <p:ph type="title"/>
          </p:nvPr>
        </p:nvSpPr>
        <p:spPr/>
        <p:txBody>
          <a:bodyPr>
            <a:normAutofit/>
          </a:bodyPr>
          <a:lstStyle/>
          <a:p>
            <a:r>
              <a:rPr lang="en-US" sz="2400" b="1">
                <a:latin typeface="Times New Roman" panose="02020603050405020304" pitchFamily="18" charset="0"/>
                <a:cs typeface="Times New Roman" panose="02020603050405020304" pitchFamily="18" charset="0"/>
              </a:rPr>
              <a:t>BAGGING PROCESS</a:t>
            </a:r>
          </a:p>
        </p:txBody>
      </p:sp>
      <p:pic>
        <p:nvPicPr>
          <p:cNvPr id="4" name="Content Placeholder 3" descr="A screenshot of a computer&#10;&#10;Description automatically generated">
            <a:extLst>
              <a:ext uri="{FF2B5EF4-FFF2-40B4-BE49-F238E27FC236}">
                <a16:creationId xmlns:a16="http://schemas.microsoft.com/office/drawing/2014/main" id="{CD515DE5-3828-CB5A-C9F5-D5C895FFCDC7}"/>
              </a:ext>
            </a:extLst>
          </p:cNvPr>
          <p:cNvPicPr>
            <a:picLocks noGrp="1" noChangeAspect="1"/>
          </p:cNvPicPr>
          <p:nvPr>
            <p:ph idx="1"/>
          </p:nvPr>
        </p:nvPicPr>
        <p:blipFill>
          <a:blip r:embed="rId2"/>
          <a:stretch>
            <a:fillRect/>
          </a:stretch>
        </p:blipFill>
        <p:spPr>
          <a:xfrm>
            <a:off x="2614930" y="1825625"/>
            <a:ext cx="6962140" cy="4351338"/>
          </a:xfrm>
          <a:prstGeom prst="rect">
            <a:avLst/>
          </a:prstGeom>
        </p:spPr>
      </p:pic>
    </p:spTree>
    <p:extLst>
      <p:ext uri="{BB962C8B-B14F-4D97-AF65-F5344CB8AC3E}">
        <p14:creationId xmlns:p14="http://schemas.microsoft.com/office/powerpoint/2010/main" val="3571939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0A788-D6A9-F273-CEAE-6574C649C514}"/>
              </a:ext>
            </a:extLst>
          </p:cNvPr>
          <p:cNvSpPr>
            <a:spLocks noGrp="1"/>
          </p:cNvSpPr>
          <p:nvPr>
            <p:ph type="title"/>
          </p:nvPr>
        </p:nvSpPr>
        <p:spPr/>
        <p:txBody>
          <a:bodyPr>
            <a:normAutofit/>
          </a:bodyPr>
          <a:lstStyle/>
          <a:p>
            <a:r>
              <a:rPr lang="en-US" sz="2400" b="1">
                <a:latin typeface="Times New Roman" panose="02020603050405020304" pitchFamily="18" charset="0"/>
                <a:cs typeface="Times New Roman" panose="02020603050405020304" pitchFamily="18" charset="0"/>
              </a:rPr>
              <a:t>LEARNING MODEL</a:t>
            </a:r>
          </a:p>
        </p:txBody>
      </p:sp>
      <p:pic>
        <p:nvPicPr>
          <p:cNvPr id="4" name="Content Placeholder 3" descr="A screenshot of a computer&#10;&#10;Description automatically generated">
            <a:extLst>
              <a:ext uri="{FF2B5EF4-FFF2-40B4-BE49-F238E27FC236}">
                <a16:creationId xmlns:a16="http://schemas.microsoft.com/office/drawing/2014/main" id="{98B75BFC-4A99-683B-DEC0-AECFC52B4171}"/>
              </a:ext>
            </a:extLst>
          </p:cNvPr>
          <p:cNvPicPr>
            <a:picLocks noGrp="1" noChangeAspect="1"/>
          </p:cNvPicPr>
          <p:nvPr>
            <p:ph idx="1"/>
          </p:nvPr>
        </p:nvPicPr>
        <p:blipFill>
          <a:blip r:embed="rId2"/>
          <a:stretch>
            <a:fillRect/>
          </a:stretch>
        </p:blipFill>
        <p:spPr>
          <a:xfrm>
            <a:off x="2614930" y="1825625"/>
            <a:ext cx="6962140" cy="4351338"/>
          </a:xfrm>
          <a:prstGeom prst="rect">
            <a:avLst/>
          </a:prstGeom>
        </p:spPr>
      </p:pic>
    </p:spTree>
    <p:extLst>
      <p:ext uri="{BB962C8B-B14F-4D97-AF65-F5344CB8AC3E}">
        <p14:creationId xmlns:p14="http://schemas.microsoft.com/office/powerpoint/2010/main" val="2497873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3254-B2E0-DEAC-CC1B-6F02685F3614}"/>
              </a:ext>
            </a:extLst>
          </p:cNvPr>
          <p:cNvSpPr>
            <a:spLocks noGrp="1"/>
          </p:cNvSpPr>
          <p:nvPr>
            <p:ph type="title"/>
          </p:nvPr>
        </p:nvSpPr>
        <p:spPr/>
        <p:txBody>
          <a:bodyPr>
            <a:normAutofit/>
          </a:bodyPr>
          <a:lstStyle/>
          <a:p>
            <a:r>
              <a:rPr lang="en-US" sz="2400" b="1">
                <a:latin typeface="Times New Roman" panose="02020603050405020304" pitchFamily="18" charset="0"/>
                <a:cs typeface="Times New Roman" panose="02020603050405020304" pitchFamily="18" charset="0"/>
              </a:rPr>
              <a:t>PERFORMANCE</a:t>
            </a:r>
          </a:p>
        </p:txBody>
      </p:sp>
      <p:pic>
        <p:nvPicPr>
          <p:cNvPr id="4" name="Content Placeholder 3" descr="Graphical user interface, text, application&#10;&#10;Description automatically generated">
            <a:extLst>
              <a:ext uri="{FF2B5EF4-FFF2-40B4-BE49-F238E27FC236}">
                <a16:creationId xmlns:a16="http://schemas.microsoft.com/office/drawing/2014/main" id="{150BFCA8-07D3-ED22-DD60-6FCE5AD538B0}"/>
              </a:ext>
            </a:extLst>
          </p:cNvPr>
          <p:cNvPicPr>
            <a:picLocks noGrp="1" noChangeAspect="1"/>
          </p:cNvPicPr>
          <p:nvPr>
            <p:ph idx="1"/>
          </p:nvPr>
        </p:nvPicPr>
        <p:blipFill>
          <a:blip r:embed="rId2"/>
          <a:stretch>
            <a:fillRect/>
          </a:stretch>
        </p:blipFill>
        <p:spPr>
          <a:xfrm>
            <a:off x="2614930" y="1825625"/>
            <a:ext cx="6962140" cy="4351338"/>
          </a:xfrm>
          <a:prstGeom prst="rect">
            <a:avLst/>
          </a:prstGeom>
        </p:spPr>
      </p:pic>
    </p:spTree>
    <p:extLst>
      <p:ext uri="{BB962C8B-B14F-4D97-AF65-F5344CB8AC3E}">
        <p14:creationId xmlns:p14="http://schemas.microsoft.com/office/powerpoint/2010/main" val="1591650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FBC621-70E5-3A6A-D540-E805CEA3CF8E}"/>
              </a:ext>
            </a:extLst>
          </p:cNvPr>
          <p:cNvSpPr>
            <a:spLocks noGrp="1"/>
          </p:cNvSpPr>
          <p:nvPr>
            <p:ph idx="1"/>
          </p:nvPr>
        </p:nvSpPr>
        <p:spPr>
          <a:xfrm>
            <a:off x="838200" y="665194"/>
            <a:ext cx="10515600" cy="5511769"/>
          </a:xfrm>
        </p:spPr>
        <p:txBody>
          <a:bodyPr vert="horz" lIns="91440" tIns="45720" rIns="91440" bIns="45720" rtlCol="0" anchor="t">
            <a:normAutofit/>
          </a:bodyPr>
          <a:lstStyle/>
          <a:p>
            <a:pPr marL="0" indent="0" algn="just">
              <a:buNone/>
            </a:pPr>
            <a:r>
              <a:rPr lang="en-US" sz="2000" b="1">
                <a:solidFill>
                  <a:srgbClr val="252525"/>
                </a:solidFill>
                <a:latin typeface="Times New Roman"/>
                <a:ea typeface="+mn-lt"/>
                <a:cs typeface="+mn-lt"/>
              </a:rPr>
              <a:t>ENSEMBLER LEARNER BY USING ADABOOST</a:t>
            </a:r>
          </a:p>
          <a:p>
            <a:pPr algn="just"/>
            <a:r>
              <a:rPr lang="en-US" sz="2000">
                <a:latin typeface="Times New Roman"/>
                <a:ea typeface="+mn-lt"/>
                <a:cs typeface="+mn-lt"/>
              </a:rPr>
              <a:t>The operator functions similarly to bagging and has an inner subprocess. The number of base models or iterations is a configurable parameter for the AdaBoost opera- tor. </a:t>
            </a:r>
            <a:endParaRPr lang="en-US" sz="2000" b="1">
              <a:solidFill>
                <a:srgbClr val="252525"/>
              </a:solidFill>
              <a:latin typeface="Times New Roman"/>
              <a:cs typeface="Calibri"/>
            </a:endParaRPr>
          </a:p>
          <a:p>
            <a:pPr algn="just"/>
            <a:r>
              <a:rPr lang="en-US" sz="2000">
                <a:latin typeface="Times New Roman"/>
                <a:ea typeface="+mn-lt"/>
                <a:cs typeface="+mn-lt"/>
              </a:rPr>
              <a:t>Meta modeling &gt; Classification and Regression &gt; The AdaBoost operator is located in the meta learning subfolder and is called AdaBoost.</a:t>
            </a:r>
            <a:endParaRPr lang="en-US" sz="2000">
              <a:latin typeface="Times New Roman"/>
              <a:cs typeface="Times New Roman"/>
            </a:endParaRPr>
          </a:p>
          <a:p>
            <a:pPr marL="0" indent="0" algn="just">
              <a:buNone/>
            </a:pPr>
            <a:endParaRPr lang="en-US" sz="2000" b="1">
              <a:solidFill>
                <a:srgbClr val="252525"/>
              </a:solidFill>
              <a:latin typeface="Times New Roman"/>
              <a:cs typeface="Calibri"/>
            </a:endParaRPr>
          </a:p>
        </p:txBody>
      </p:sp>
    </p:spTree>
    <p:extLst>
      <p:ext uri="{BB962C8B-B14F-4D97-AF65-F5344CB8AC3E}">
        <p14:creationId xmlns:p14="http://schemas.microsoft.com/office/powerpoint/2010/main" val="3014771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2AC3F-4E2E-AB40-65E1-106BCDAD45E7}"/>
              </a:ext>
            </a:extLst>
          </p:cNvPr>
          <p:cNvSpPr>
            <a:spLocks noGrp="1"/>
          </p:cNvSpPr>
          <p:nvPr>
            <p:ph type="title"/>
          </p:nvPr>
        </p:nvSpPr>
        <p:spPr/>
        <p:txBody>
          <a:bodyPr>
            <a:normAutofit/>
          </a:bodyPr>
          <a:lstStyle/>
          <a:p>
            <a:r>
              <a:rPr lang="en-US" sz="2400" b="1">
                <a:latin typeface="Times New Roman" panose="02020603050405020304" pitchFamily="18" charset="0"/>
                <a:cs typeface="Times New Roman" panose="02020603050405020304" pitchFamily="18" charset="0"/>
              </a:rPr>
              <a:t>PROCESS</a:t>
            </a:r>
          </a:p>
        </p:txBody>
      </p:sp>
      <p:pic>
        <p:nvPicPr>
          <p:cNvPr id="4" name="Content Placeholder 3" descr="A screenshot of a computer&#10;&#10;Description automatically generated">
            <a:extLst>
              <a:ext uri="{FF2B5EF4-FFF2-40B4-BE49-F238E27FC236}">
                <a16:creationId xmlns:a16="http://schemas.microsoft.com/office/drawing/2014/main" id="{A8BFE426-77F7-97F6-B0A6-A46C1A788974}"/>
              </a:ext>
            </a:extLst>
          </p:cNvPr>
          <p:cNvPicPr>
            <a:picLocks noGrp="1" noChangeAspect="1"/>
          </p:cNvPicPr>
          <p:nvPr>
            <p:ph idx="1"/>
          </p:nvPr>
        </p:nvPicPr>
        <p:blipFill>
          <a:blip r:embed="rId2"/>
          <a:stretch>
            <a:fillRect/>
          </a:stretch>
        </p:blipFill>
        <p:spPr>
          <a:xfrm>
            <a:off x="2614930" y="1825625"/>
            <a:ext cx="6962140" cy="4351338"/>
          </a:xfrm>
          <a:prstGeom prst="rect">
            <a:avLst/>
          </a:prstGeom>
        </p:spPr>
      </p:pic>
    </p:spTree>
    <p:extLst>
      <p:ext uri="{BB962C8B-B14F-4D97-AF65-F5344CB8AC3E}">
        <p14:creationId xmlns:p14="http://schemas.microsoft.com/office/powerpoint/2010/main" val="2957965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902EE-9A48-ED48-3FB2-BD82CA8097C9}"/>
              </a:ext>
            </a:extLst>
          </p:cNvPr>
          <p:cNvSpPr>
            <a:spLocks noGrp="1"/>
          </p:cNvSpPr>
          <p:nvPr>
            <p:ph type="title"/>
          </p:nvPr>
        </p:nvSpPr>
        <p:spPr/>
        <p:txBody>
          <a:bodyPr>
            <a:normAutofit/>
          </a:bodyPr>
          <a:lstStyle/>
          <a:p>
            <a:r>
              <a:rPr lang="en-US" sz="2400" b="1">
                <a:latin typeface="Times New Roman" panose="02020603050405020304" pitchFamily="18" charset="0"/>
                <a:cs typeface="Times New Roman" panose="02020603050405020304" pitchFamily="18" charset="0"/>
              </a:rPr>
              <a:t>NEURAL NET</a:t>
            </a:r>
          </a:p>
        </p:txBody>
      </p:sp>
      <p:pic>
        <p:nvPicPr>
          <p:cNvPr id="4" name="Content Placeholder 3" descr="A screenshot of a computer&#10;&#10;Description automatically generated">
            <a:extLst>
              <a:ext uri="{FF2B5EF4-FFF2-40B4-BE49-F238E27FC236}">
                <a16:creationId xmlns:a16="http://schemas.microsoft.com/office/drawing/2014/main" id="{E825420D-C2E5-878F-297F-DBD7B7BF7B21}"/>
              </a:ext>
            </a:extLst>
          </p:cNvPr>
          <p:cNvPicPr>
            <a:picLocks noGrp="1" noChangeAspect="1"/>
          </p:cNvPicPr>
          <p:nvPr>
            <p:ph idx="1"/>
          </p:nvPr>
        </p:nvPicPr>
        <p:blipFill>
          <a:blip r:embed="rId2"/>
          <a:stretch>
            <a:fillRect/>
          </a:stretch>
        </p:blipFill>
        <p:spPr>
          <a:xfrm>
            <a:off x="2614930" y="1825625"/>
            <a:ext cx="6962140" cy="4351338"/>
          </a:xfrm>
          <a:prstGeom prst="rect">
            <a:avLst/>
          </a:prstGeom>
        </p:spPr>
      </p:pic>
    </p:spTree>
    <p:extLst>
      <p:ext uri="{BB962C8B-B14F-4D97-AF65-F5344CB8AC3E}">
        <p14:creationId xmlns:p14="http://schemas.microsoft.com/office/powerpoint/2010/main" val="1375505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E61CB-D39E-E5DA-2B0A-72F81DEA5841}"/>
              </a:ext>
            </a:extLst>
          </p:cNvPr>
          <p:cNvSpPr>
            <a:spLocks noGrp="1"/>
          </p:cNvSpPr>
          <p:nvPr>
            <p:ph type="title"/>
          </p:nvPr>
        </p:nvSpPr>
        <p:spPr/>
        <p:txBody>
          <a:bodyPr>
            <a:normAutofit/>
          </a:bodyPr>
          <a:lstStyle/>
          <a:p>
            <a:r>
              <a:rPr lang="en-US" sz="2400" b="1">
                <a:latin typeface="Times New Roman" panose="02020603050405020304" pitchFamily="18" charset="0"/>
                <a:cs typeface="Times New Roman" panose="02020603050405020304" pitchFamily="18" charset="0"/>
              </a:rPr>
              <a:t>PERFORMANCE</a:t>
            </a:r>
          </a:p>
        </p:txBody>
      </p:sp>
      <p:pic>
        <p:nvPicPr>
          <p:cNvPr id="4" name="Content Placeholder 3" descr="Graphical user interface, text, application&#10;&#10;Description automatically generated">
            <a:extLst>
              <a:ext uri="{FF2B5EF4-FFF2-40B4-BE49-F238E27FC236}">
                <a16:creationId xmlns:a16="http://schemas.microsoft.com/office/drawing/2014/main" id="{1CFF0448-F3BB-9CE6-8349-FB007BB097B4}"/>
              </a:ext>
            </a:extLst>
          </p:cNvPr>
          <p:cNvPicPr>
            <a:picLocks noGrp="1" noChangeAspect="1"/>
          </p:cNvPicPr>
          <p:nvPr>
            <p:ph idx="1"/>
          </p:nvPr>
        </p:nvPicPr>
        <p:blipFill>
          <a:blip r:embed="rId2"/>
          <a:stretch>
            <a:fillRect/>
          </a:stretch>
        </p:blipFill>
        <p:spPr>
          <a:xfrm>
            <a:off x="2614930" y="1825625"/>
            <a:ext cx="6962140" cy="4351338"/>
          </a:xfrm>
          <a:prstGeom prst="rect">
            <a:avLst/>
          </a:prstGeom>
        </p:spPr>
      </p:pic>
    </p:spTree>
    <p:extLst>
      <p:ext uri="{BB962C8B-B14F-4D97-AF65-F5344CB8AC3E}">
        <p14:creationId xmlns:p14="http://schemas.microsoft.com/office/powerpoint/2010/main" val="2836543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5ED6-A255-85AD-212E-384A55306C2B}"/>
              </a:ext>
            </a:extLst>
          </p:cNvPr>
          <p:cNvSpPr>
            <a:spLocks noGrp="1"/>
          </p:cNvSpPr>
          <p:nvPr>
            <p:ph type="title"/>
          </p:nvPr>
        </p:nvSpPr>
        <p:spPr/>
        <p:txBody>
          <a:bodyPr>
            <a:normAutofit/>
          </a:bodyPr>
          <a:lstStyle/>
          <a:p>
            <a:r>
              <a:rPr lang="en-US" sz="2400" b="1">
                <a:latin typeface="Times New Roman" panose="02020603050405020304" pitchFamily="18" charset="0"/>
                <a:cs typeface="Times New Roman" panose="02020603050405020304" pitchFamily="18" charset="0"/>
              </a:rPr>
              <a:t>ADABOOST NEURAL NET MODEL</a:t>
            </a:r>
          </a:p>
        </p:txBody>
      </p:sp>
      <p:pic>
        <p:nvPicPr>
          <p:cNvPr id="4" name="Content Placeholder 3" descr="Graphical user interface&#10;&#10;Description automatically generated">
            <a:extLst>
              <a:ext uri="{FF2B5EF4-FFF2-40B4-BE49-F238E27FC236}">
                <a16:creationId xmlns:a16="http://schemas.microsoft.com/office/drawing/2014/main" id="{73772EA6-0001-1D25-62F2-142A6796DC94}"/>
              </a:ext>
            </a:extLst>
          </p:cNvPr>
          <p:cNvPicPr>
            <a:picLocks noGrp="1" noChangeAspect="1"/>
          </p:cNvPicPr>
          <p:nvPr>
            <p:ph idx="1"/>
          </p:nvPr>
        </p:nvPicPr>
        <p:blipFill>
          <a:blip r:embed="rId2"/>
          <a:stretch>
            <a:fillRect/>
          </a:stretch>
        </p:blipFill>
        <p:spPr>
          <a:xfrm>
            <a:off x="2614930" y="1825625"/>
            <a:ext cx="6962140" cy="4351338"/>
          </a:xfrm>
          <a:prstGeom prst="rect">
            <a:avLst/>
          </a:prstGeom>
        </p:spPr>
      </p:pic>
    </p:spTree>
    <p:extLst>
      <p:ext uri="{BB962C8B-B14F-4D97-AF65-F5344CB8AC3E}">
        <p14:creationId xmlns:p14="http://schemas.microsoft.com/office/powerpoint/2010/main" val="907879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E8EED-8C0E-47F5-408D-0F3E8123ECFB}"/>
              </a:ext>
            </a:extLst>
          </p:cNvPr>
          <p:cNvSpPr>
            <a:spLocks noGrp="1"/>
          </p:cNvSpPr>
          <p:nvPr>
            <p:ph type="title"/>
          </p:nvPr>
        </p:nvSpPr>
        <p:spPr/>
        <p:txBody>
          <a:bodyPr>
            <a:normAutofit/>
          </a:bodyPr>
          <a:lstStyle/>
          <a:p>
            <a:r>
              <a:rPr lang="en-US" sz="2400" b="1">
                <a:latin typeface="Times New Roman" panose="02020603050405020304" pitchFamily="18" charset="0"/>
                <a:cs typeface="Times New Roman" panose="02020603050405020304" pitchFamily="18" charset="0"/>
              </a:rPr>
              <a:t>RANDOM FOREST MODEL PROCESS</a:t>
            </a:r>
          </a:p>
        </p:txBody>
      </p:sp>
      <p:pic>
        <p:nvPicPr>
          <p:cNvPr id="4" name="Content Placeholder 3" descr="A screenshot of a computer&#10;&#10;Description automatically generated">
            <a:extLst>
              <a:ext uri="{FF2B5EF4-FFF2-40B4-BE49-F238E27FC236}">
                <a16:creationId xmlns:a16="http://schemas.microsoft.com/office/drawing/2014/main" id="{6A9A348F-4E8F-0383-9395-A914B32F5D4D}"/>
              </a:ext>
            </a:extLst>
          </p:cNvPr>
          <p:cNvPicPr>
            <a:picLocks noGrp="1" noChangeAspect="1"/>
          </p:cNvPicPr>
          <p:nvPr>
            <p:ph idx="1"/>
          </p:nvPr>
        </p:nvPicPr>
        <p:blipFill>
          <a:blip r:embed="rId2"/>
          <a:stretch>
            <a:fillRect/>
          </a:stretch>
        </p:blipFill>
        <p:spPr>
          <a:xfrm>
            <a:off x="2614930" y="1825625"/>
            <a:ext cx="6962140" cy="4351338"/>
          </a:xfrm>
          <a:prstGeom prst="rect">
            <a:avLst/>
          </a:prstGeom>
        </p:spPr>
      </p:pic>
    </p:spTree>
    <p:extLst>
      <p:ext uri="{BB962C8B-B14F-4D97-AF65-F5344CB8AC3E}">
        <p14:creationId xmlns:p14="http://schemas.microsoft.com/office/powerpoint/2010/main" val="3649997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6B7E0-FCFE-F8FE-023A-3BA0F52D68BC}"/>
              </a:ext>
            </a:extLst>
          </p:cNvPr>
          <p:cNvSpPr>
            <a:spLocks noGrp="1"/>
          </p:cNvSpPr>
          <p:nvPr>
            <p:ph type="title"/>
          </p:nvPr>
        </p:nvSpPr>
        <p:spPr/>
        <p:txBody>
          <a:bodyPr>
            <a:normAutofit/>
          </a:bodyPr>
          <a:lstStyle/>
          <a:p>
            <a:r>
              <a:rPr lang="en-US" sz="2400" b="1">
                <a:latin typeface="Times New Roman" panose="02020603050405020304" pitchFamily="18" charset="0"/>
                <a:cs typeface="Times New Roman" panose="02020603050405020304" pitchFamily="18" charset="0"/>
              </a:rPr>
              <a:t>PERFORMANCE</a:t>
            </a:r>
          </a:p>
        </p:txBody>
      </p:sp>
      <p:pic>
        <p:nvPicPr>
          <p:cNvPr id="4" name="Content Placeholder 3" descr="A screenshot of a computer&#10;&#10;Description automatically generated">
            <a:extLst>
              <a:ext uri="{FF2B5EF4-FFF2-40B4-BE49-F238E27FC236}">
                <a16:creationId xmlns:a16="http://schemas.microsoft.com/office/drawing/2014/main" id="{03EECB94-2CEA-C276-E627-DCCCF36457B4}"/>
              </a:ext>
            </a:extLst>
          </p:cNvPr>
          <p:cNvPicPr>
            <a:picLocks noGrp="1" noChangeAspect="1"/>
          </p:cNvPicPr>
          <p:nvPr>
            <p:ph idx="1"/>
          </p:nvPr>
        </p:nvPicPr>
        <p:blipFill>
          <a:blip r:embed="rId2"/>
          <a:stretch>
            <a:fillRect/>
          </a:stretch>
        </p:blipFill>
        <p:spPr>
          <a:xfrm>
            <a:off x="2614930" y="1825625"/>
            <a:ext cx="6962140" cy="4351338"/>
          </a:xfrm>
          <a:prstGeom prst="rect">
            <a:avLst/>
          </a:prstGeom>
        </p:spPr>
      </p:pic>
    </p:spTree>
    <p:extLst>
      <p:ext uri="{BB962C8B-B14F-4D97-AF65-F5344CB8AC3E}">
        <p14:creationId xmlns:p14="http://schemas.microsoft.com/office/powerpoint/2010/main" val="580381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957A-E141-56C5-6B1D-61E11FE9CB37}"/>
              </a:ext>
            </a:extLst>
          </p:cNvPr>
          <p:cNvSpPr>
            <a:spLocks noGrp="1"/>
          </p:cNvSpPr>
          <p:nvPr>
            <p:ph type="title"/>
          </p:nvPr>
        </p:nvSpPr>
        <p:spPr/>
        <p:txBody>
          <a:bodyPr/>
          <a:lstStyle/>
          <a:p>
            <a:pPr algn="ctr"/>
            <a:r>
              <a:rPr lang="en-US" b="1">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C7672ABF-FB2A-A50F-F8BB-9DDCB640D2B4}"/>
              </a:ext>
            </a:extLst>
          </p:cNvPr>
          <p:cNvSpPr>
            <a:spLocks noGrp="1"/>
          </p:cNvSpPr>
          <p:nvPr>
            <p:ph idx="1"/>
          </p:nvPr>
        </p:nvSpPr>
        <p:spPr/>
        <p:txBody>
          <a:bodyPr/>
          <a:lstStyle/>
          <a:p>
            <a:pPr marL="457200" marR="0" algn="just">
              <a:spcBef>
                <a:spcPts val="600"/>
              </a:spcBef>
              <a:spcAft>
                <a:spcPts val="1200"/>
              </a:spcAft>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data mining process framework used is the CRISP DM process. There are 6 steps involved in the CRISP Data Mining process: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a:lnSpc>
                <a:spcPct val="106000"/>
              </a:lnSpc>
              <a:spcBef>
                <a:spcPts val="0"/>
              </a:spcBef>
              <a:spcAft>
                <a:spcPts val="0"/>
              </a:spcAft>
              <a:buFont typeface="Wingdings" panose="05000000000000000000" pitchFamily="2" charset="2"/>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Business Understanding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6000"/>
              </a:lnSpc>
              <a:spcBef>
                <a:spcPts val="0"/>
              </a:spcBef>
              <a:spcAft>
                <a:spcPts val="0"/>
              </a:spcAft>
              <a:buFont typeface="Wingdings" panose="05000000000000000000" pitchFamily="2" charset="2"/>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 Understanding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6000"/>
              </a:lnSpc>
              <a:spcBef>
                <a:spcPts val="0"/>
              </a:spcBef>
              <a:spcAft>
                <a:spcPts val="0"/>
              </a:spcAft>
              <a:buFont typeface="Wingdings" panose="05000000000000000000" pitchFamily="2" charset="2"/>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 Preparation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6000"/>
              </a:lnSpc>
              <a:spcBef>
                <a:spcPts val="0"/>
              </a:spcBef>
              <a:spcAft>
                <a:spcPts val="0"/>
              </a:spcAft>
              <a:buFont typeface="Wingdings" panose="05000000000000000000" pitchFamily="2" charset="2"/>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Modeling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6000"/>
              </a:lnSpc>
              <a:spcBef>
                <a:spcPts val="0"/>
              </a:spcBef>
              <a:spcAft>
                <a:spcPts val="0"/>
              </a:spcAft>
              <a:buFont typeface="Wingdings" panose="05000000000000000000" pitchFamily="2" charset="2"/>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Evaluation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6000"/>
              </a:lnSpc>
              <a:spcBef>
                <a:spcPts val="0"/>
              </a:spcBef>
              <a:spcAft>
                <a:spcPts val="800"/>
              </a:spcAft>
              <a:buFont typeface="Wingdings" panose="05000000000000000000" pitchFamily="2" charset="2"/>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Deployment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a:p>
        </p:txBody>
      </p:sp>
    </p:spTree>
    <p:extLst>
      <p:ext uri="{BB962C8B-B14F-4D97-AF65-F5344CB8AC3E}">
        <p14:creationId xmlns:p14="http://schemas.microsoft.com/office/powerpoint/2010/main" val="4185517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BDE6A-C23F-4D89-051A-03357E6C59D9}"/>
              </a:ext>
            </a:extLst>
          </p:cNvPr>
          <p:cNvSpPr>
            <a:spLocks noGrp="1"/>
          </p:cNvSpPr>
          <p:nvPr>
            <p:ph type="title"/>
          </p:nvPr>
        </p:nvSpPr>
        <p:spPr/>
        <p:txBody>
          <a:bodyPr>
            <a:normAutofit/>
          </a:bodyPr>
          <a:lstStyle/>
          <a:p>
            <a:r>
              <a:rPr lang="en-US" sz="2400" b="1">
                <a:latin typeface="Times New Roman" panose="02020603050405020304" pitchFamily="18" charset="0"/>
                <a:cs typeface="Times New Roman" panose="02020603050405020304" pitchFamily="18" charset="0"/>
              </a:rPr>
              <a:t>RANDOM FOREST MODEL</a:t>
            </a:r>
            <a:endParaRPr lang="en-US" sz="2400"/>
          </a:p>
        </p:txBody>
      </p:sp>
      <p:pic>
        <p:nvPicPr>
          <p:cNvPr id="4" name="Content Placeholder 3" descr="Graphical user interface, text&#10;&#10;Description automatically generated with medium confidence">
            <a:extLst>
              <a:ext uri="{FF2B5EF4-FFF2-40B4-BE49-F238E27FC236}">
                <a16:creationId xmlns:a16="http://schemas.microsoft.com/office/drawing/2014/main" id="{E0B59E91-5CBE-2DAB-49A9-C63CE2B7F0D8}"/>
              </a:ext>
            </a:extLst>
          </p:cNvPr>
          <p:cNvPicPr>
            <a:picLocks noGrp="1" noChangeAspect="1"/>
          </p:cNvPicPr>
          <p:nvPr>
            <p:ph idx="1"/>
          </p:nvPr>
        </p:nvPicPr>
        <p:blipFill>
          <a:blip r:embed="rId2"/>
          <a:stretch>
            <a:fillRect/>
          </a:stretch>
        </p:blipFill>
        <p:spPr>
          <a:xfrm>
            <a:off x="2614930" y="1825625"/>
            <a:ext cx="6962140" cy="4351338"/>
          </a:xfrm>
          <a:prstGeom prst="rect">
            <a:avLst/>
          </a:prstGeom>
        </p:spPr>
      </p:pic>
    </p:spTree>
    <p:extLst>
      <p:ext uri="{BB962C8B-B14F-4D97-AF65-F5344CB8AC3E}">
        <p14:creationId xmlns:p14="http://schemas.microsoft.com/office/powerpoint/2010/main" val="2644475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945D1-0264-B27D-4907-F223375D80FA}"/>
              </a:ext>
            </a:extLst>
          </p:cNvPr>
          <p:cNvSpPr>
            <a:spLocks noGrp="1"/>
          </p:cNvSpPr>
          <p:nvPr>
            <p:ph type="title"/>
          </p:nvPr>
        </p:nvSpPr>
        <p:spPr/>
        <p:txBody>
          <a:bodyPr>
            <a:normAutofit/>
          </a:bodyPr>
          <a:lstStyle/>
          <a:p>
            <a:r>
              <a:rPr lang="en-US">
                <a:latin typeface="Times New Roman" panose="02020603050405020304" pitchFamily="18" charset="0"/>
                <a:cs typeface="Times New Roman" panose="02020603050405020304" pitchFamily="18" charset="0"/>
              </a:rPr>
              <a:t>K-MEANS CLUSTERING MODEL</a:t>
            </a:r>
          </a:p>
        </p:txBody>
      </p:sp>
      <p:sp>
        <p:nvSpPr>
          <p:cNvPr id="3" name="Content Placeholder 2">
            <a:extLst>
              <a:ext uri="{FF2B5EF4-FFF2-40B4-BE49-F238E27FC236}">
                <a16:creationId xmlns:a16="http://schemas.microsoft.com/office/drawing/2014/main" id="{6A2AD601-6581-848F-361D-B6F211D3F256}"/>
              </a:ext>
            </a:extLst>
          </p:cNvPr>
          <p:cNvSpPr>
            <a:spLocks noGrp="1"/>
          </p:cNvSpPr>
          <p:nvPr>
            <p:ph idx="1"/>
          </p:nvPr>
        </p:nvSpPr>
        <p:spPr/>
        <p:txBody>
          <a:bodyPr vert="horz" lIns="91440" tIns="45720" rIns="91440" bIns="45720" rtlCol="0" anchor="t">
            <a:normAutofit/>
          </a:bodyPr>
          <a:lstStyle/>
          <a:p>
            <a:r>
              <a:rPr lang="en-US" sz="1800">
                <a:latin typeface="Times New Roman"/>
                <a:ea typeface="+mn-lt"/>
                <a:cs typeface="+mn-lt"/>
              </a:rPr>
              <a:t>The data set is partitioned into k clusters in the prototype-based clustering technique known as k-means clustering. </a:t>
            </a:r>
          </a:p>
          <a:p>
            <a:r>
              <a:rPr lang="en-US" sz="1800">
                <a:latin typeface="Times New Roman"/>
                <a:ea typeface="+mn-lt"/>
                <a:cs typeface="+mn-lt"/>
              </a:rPr>
              <a:t>The user specifies the number of clusters (k) that must be clustered in the data set using this technique. Finding a prototype data point for each cluster is the goal of k-means clustering; all the data points are then assigned to the closest prototype, which creates a cluster. </a:t>
            </a:r>
          </a:p>
          <a:p>
            <a:r>
              <a:rPr lang="en-US" sz="1800">
                <a:latin typeface="Times New Roman"/>
                <a:ea typeface="+mn-lt"/>
                <a:cs typeface="+mn-lt"/>
              </a:rPr>
              <a:t>The goal of k-means clustering , which is to split a space into cells around points, is very similar to that of Voronoi iteration. </a:t>
            </a:r>
          </a:p>
          <a:p>
            <a:pPr>
              <a:buFont typeface="Wingdings" panose="020B0604020202020204" pitchFamily="34" charset="0"/>
              <a:buChar char="Ø"/>
            </a:pPr>
            <a:r>
              <a:rPr lang="en-US" sz="1800">
                <a:latin typeface="Times New Roman"/>
                <a:ea typeface="+mn-lt"/>
                <a:cs typeface="+mn-lt"/>
              </a:rPr>
              <a:t>Initiate Centroids</a:t>
            </a:r>
          </a:p>
          <a:p>
            <a:pPr>
              <a:buFont typeface="Wingdings" panose="020B0604020202020204" pitchFamily="34" charset="0"/>
              <a:buChar char="Ø"/>
            </a:pPr>
            <a:r>
              <a:rPr lang="en-US" sz="1800">
                <a:latin typeface="Times New Roman"/>
                <a:ea typeface="+mn-lt"/>
                <a:cs typeface="+mn-lt"/>
              </a:rPr>
              <a:t>Assign data points</a:t>
            </a:r>
          </a:p>
          <a:p>
            <a:pPr>
              <a:buFont typeface="Wingdings" panose="020B0604020202020204" pitchFamily="34" charset="0"/>
              <a:buChar char="Ø"/>
            </a:pPr>
            <a:r>
              <a:rPr lang="en-US" sz="1800">
                <a:latin typeface="Times New Roman"/>
                <a:ea typeface="+mn-lt"/>
                <a:cs typeface="+mn-lt"/>
              </a:rPr>
              <a:t>Calculate new centroids</a:t>
            </a:r>
          </a:p>
          <a:p>
            <a:pPr>
              <a:buFont typeface="Wingdings" panose="020B0604020202020204" pitchFamily="34" charset="0"/>
              <a:buChar char="Ø"/>
            </a:pPr>
            <a:r>
              <a:rPr lang="en-US" sz="1800">
                <a:latin typeface="Times New Roman"/>
                <a:ea typeface="+mn-lt"/>
                <a:cs typeface="+mn-lt"/>
              </a:rPr>
              <a:t>Repeat and calculate new centroids</a:t>
            </a:r>
          </a:p>
          <a:p>
            <a:pPr>
              <a:buFont typeface="Wingdings" panose="020B0604020202020204" pitchFamily="34" charset="0"/>
              <a:buChar char="Ø"/>
            </a:pPr>
            <a:r>
              <a:rPr lang="en-US" sz="1800">
                <a:latin typeface="Times New Roman"/>
                <a:ea typeface="+mn-lt"/>
                <a:cs typeface="+mn-lt"/>
              </a:rPr>
              <a:t>Termination</a:t>
            </a:r>
          </a:p>
        </p:txBody>
      </p:sp>
    </p:spTree>
    <p:extLst>
      <p:ext uri="{BB962C8B-B14F-4D97-AF65-F5344CB8AC3E}">
        <p14:creationId xmlns:p14="http://schemas.microsoft.com/office/powerpoint/2010/main" val="2371475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ECA41-28C0-01F6-7804-E4D2D03137A6}"/>
              </a:ext>
            </a:extLst>
          </p:cNvPr>
          <p:cNvSpPr>
            <a:spLocks noGrp="1"/>
          </p:cNvSpPr>
          <p:nvPr>
            <p:ph type="title"/>
          </p:nvPr>
        </p:nvSpPr>
        <p:spPr/>
        <p:txBody>
          <a:bodyPr>
            <a:normAutofit/>
          </a:bodyPr>
          <a:lstStyle/>
          <a:p>
            <a:r>
              <a:rPr lang="en-US" sz="2400" b="1">
                <a:latin typeface="Times New Roman" panose="02020603050405020304" pitchFamily="18" charset="0"/>
                <a:cs typeface="Times New Roman" panose="02020603050405020304" pitchFamily="18" charset="0"/>
              </a:rPr>
              <a:t>PROCESS</a:t>
            </a:r>
          </a:p>
        </p:txBody>
      </p:sp>
      <p:pic>
        <p:nvPicPr>
          <p:cNvPr id="4" name="Content Placeholder 3" descr="A screenshot of a computer&#10;&#10;Description automatically generated">
            <a:extLst>
              <a:ext uri="{FF2B5EF4-FFF2-40B4-BE49-F238E27FC236}">
                <a16:creationId xmlns:a16="http://schemas.microsoft.com/office/drawing/2014/main" id="{BA3F4C01-2923-DC9D-FD2E-894984BC3A52}"/>
              </a:ext>
            </a:extLst>
          </p:cNvPr>
          <p:cNvPicPr>
            <a:picLocks noGrp="1" noChangeAspect="1"/>
          </p:cNvPicPr>
          <p:nvPr>
            <p:ph idx="1"/>
          </p:nvPr>
        </p:nvPicPr>
        <p:blipFill>
          <a:blip r:embed="rId2"/>
          <a:stretch>
            <a:fillRect/>
          </a:stretch>
        </p:blipFill>
        <p:spPr>
          <a:xfrm>
            <a:off x="2614930" y="1825625"/>
            <a:ext cx="6962140" cy="4351338"/>
          </a:xfrm>
          <a:prstGeom prst="rect">
            <a:avLst/>
          </a:prstGeom>
        </p:spPr>
      </p:pic>
    </p:spTree>
    <p:extLst>
      <p:ext uri="{BB962C8B-B14F-4D97-AF65-F5344CB8AC3E}">
        <p14:creationId xmlns:p14="http://schemas.microsoft.com/office/powerpoint/2010/main" val="1928852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637-9B14-6695-13BB-FCCEA7F68AD3}"/>
              </a:ext>
            </a:extLst>
          </p:cNvPr>
          <p:cNvSpPr>
            <a:spLocks noGrp="1"/>
          </p:cNvSpPr>
          <p:nvPr>
            <p:ph type="title"/>
          </p:nvPr>
        </p:nvSpPr>
        <p:spPr/>
        <p:txBody>
          <a:bodyPr>
            <a:normAutofit/>
          </a:bodyPr>
          <a:lstStyle/>
          <a:p>
            <a:r>
              <a:rPr lang="en-US" sz="2400" b="1">
                <a:latin typeface="Times New Roman" panose="02020603050405020304" pitchFamily="18" charset="0"/>
                <a:cs typeface="Times New Roman" panose="02020603050405020304" pitchFamily="18" charset="0"/>
              </a:rPr>
              <a:t>EXAMPLE SET</a:t>
            </a:r>
          </a:p>
        </p:txBody>
      </p:sp>
      <p:pic>
        <p:nvPicPr>
          <p:cNvPr id="4" name="Content Placeholder 3" descr="Graphical user interface, application, table, Excel&#10;&#10;Description automatically generated">
            <a:extLst>
              <a:ext uri="{FF2B5EF4-FFF2-40B4-BE49-F238E27FC236}">
                <a16:creationId xmlns:a16="http://schemas.microsoft.com/office/drawing/2014/main" id="{27F41320-2FFA-1F62-3BC5-BF96850DF067}"/>
              </a:ext>
            </a:extLst>
          </p:cNvPr>
          <p:cNvPicPr>
            <a:picLocks noGrp="1" noChangeAspect="1"/>
          </p:cNvPicPr>
          <p:nvPr>
            <p:ph idx="1"/>
          </p:nvPr>
        </p:nvPicPr>
        <p:blipFill>
          <a:blip r:embed="rId2"/>
          <a:stretch>
            <a:fillRect/>
          </a:stretch>
        </p:blipFill>
        <p:spPr>
          <a:xfrm>
            <a:off x="2614930" y="1825625"/>
            <a:ext cx="6962140" cy="4351338"/>
          </a:xfrm>
          <a:prstGeom prst="rect">
            <a:avLst/>
          </a:prstGeom>
        </p:spPr>
      </p:pic>
    </p:spTree>
    <p:extLst>
      <p:ext uri="{BB962C8B-B14F-4D97-AF65-F5344CB8AC3E}">
        <p14:creationId xmlns:p14="http://schemas.microsoft.com/office/powerpoint/2010/main" val="4187846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4DB2D-F483-2333-917B-AB4F18542F72}"/>
              </a:ext>
            </a:extLst>
          </p:cNvPr>
          <p:cNvSpPr>
            <a:spLocks noGrp="1"/>
          </p:cNvSpPr>
          <p:nvPr>
            <p:ph type="title"/>
          </p:nvPr>
        </p:nvSpPr>
        <p:spPr/>
        <p:txBody>
          <a:bodyPr>
            <a:normAutofit/>
          </a:bodyPr>
          <a:lstStyle/>
          <a:p>
            <a:r>
              <a:rPr lang="en-US" sz="2400" b="1">
                <a:latin typeface="Times New Roman" panose="02020603050405020304" pitchFamily="18" charset="0"/>
                <a:cs typeface="Times New Roman" panose="02020603050405020304" pitchFamily="18" charset="0"/>
              </a:rPr>
              <a:t>PERFORMANCE</a:t>
            </a:r>
          </a:p>
        </p:txBody>
      </p:sp>
      <p:pic>
        <p:nvPicPr>
          <p:cNvPr id="4" name="Content Placeholder 3" descr="Graphical user interface, text, application, email&#10;&#10;Description automatically generated">
            <a:extLst>
              <a:ext uri="{FF2B5EF4-FFF2-40B4-BE49-F238E27FC236}">
                <a16:creationId xmlns:a16="http://schemas.microsoft.com/office/drawing/2014/main" id="{DB075081-07D0-AB58-FD52-DCFDDFFFC219}"/>
              </a:ext>
            </a:extLst>
          </p:cNvPr>
          <p:cNvPicPr>
            <a:picLocks noGrp="1" noChangeAspect="1"/>
          </p:cNvPicPr>
          <p:nvPr>
            <p:ph idx="1"/>
          </p:nvPr>
        </p:nvPicPr>
        <p:blipFill>
          <a:blip r:embed="rId2"/>
          <a:stretch>
            <a:fillRect/>
          </a:stretch>
        </p:blipFill>
        <p:spPr>
          <a:xfrm>
            <a:off x="2614930" y="1825625"/>
            <a:ext cx="6962140" cy="4351338"/>
          </a:xfrm>
          <a:prstGeom prst="rect">
            <a:avLst/>
          </a:prstGeom>
        </p:spPr>
      </p:pic>
    </p:spTree>
    <p:extLst>
      <p:ext uri="{BB962C8B-B14F-4D97-AF65-F5344CB8AC3E}">
        <p14:creationId xmlns:p14="http://schemas.microsoft.com/office/powerpoint/2010/main" val="2947055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E2A25-E05C-9123-29B2-E4DB1C77BFC8}"/>
              </a:ext>
            </a:extLst>
          </p:cNvPr>
          <p:cNvSpPr>
            <a:spLocks noGrp="1"/>
          </p:cNvSpPr>
          <p:nvPr>
            <p:ph type="title"/>
          </p:nvPr>
        </p:nvSpPr>
        <p:spPr/>
        <p:txBody>
          <a:bodyPr>
            <a:normAutofit/>
          </a:bodyPr>
          <a:lstStyle/>
          <a:p>
            <a:r>
              <a:rPr lang="en-US" sz="2400" b="1">
                <a:latin typeface="Times New Roman" panose="02020603050405020304" pitchFamily="18" charset="0"/>
                <a:cs typeface="Times New Roman" panose="02020603050405020304" pitchFamily="18" charset="0"/>
              </a:rPr>
              <a:t>CLUSTER MODEL</a:t>
            </a:r>
          </a:p>
        </p:txBody>
      </p:sp>
      <p:pic>
        <p:nvPicPr>
          <p:cNvPr id="4" name="Content Placeholder 3" descr="Graphical user interface, text, application, Word&#10;&#10;Description automatically generated">
            <a:extLst>
              <a:ext uri="{FF2B5EF4-FFF2-40B4-BE49-F238E27FC236}">
                <a16:creationId xmlns:a16="http://schemas.microsoft.com/office/drawing/2014/main" id="{D17843C5-CCE6-D16C-1077-6F4F29A5A72F}"/>
              </a:ext>
            </a:extLst>
          </p:cNvPr>
          <p:cNvPicPr>
            <a:picLocks noGrp="1" noChangeAspect="1"/>
          </p:cNvPicPr>
          <p:nvPr>
            <p:ph idx="1"/>
          </p:nvPr>
        </p:nvPicPr>
        <p:blipFill>
          <a:blip r:embed="rId2"/>
          <a:stretch>
            <a:fillRect/>
          </a:stretch>
        </p:blipFill>
        <p:spPr>
          <a:xfrm>
            <a:off x="2614930" y="1825625"/>
            <a:ext cx="6962140" cy="4351338"/>
          </a:xfrm>
          <a:prstGeom prst="rect">
            <a:avLst/>
          </a:prstGeom>
        </p:spPr>
      </p:pic>
    </p:spTree>
    <p:extLst>
      <p:ext uri="{BB962C8B-B14F-4D97-AF65-F5344CB8AC3E}">
        <p14:creationId xmlns:p14="http://schemas.microsoft.com/office/powerpoint/2010/main" val="3307726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01650-5BC5-0BA6-AF74-800694A7ECEF}"/>
              </a:ext>
            </a:extLst>
          </p:cNvPr>
          <p:cNvSpPr>
            <a:spLocks noGrp="1"/>
          </p:cNvSpPr>
          <p:nvPr>
            <p:ph type="title"/>
          </p:nvPr>
        </p:nvSpPr>
        <p:spPr/>
        <p:txBody>
          <a:bodyPr/>
          <a:lstStyle/>
          <a:p>
            <a:r>
              <a:rPr lang="en-US">
                <a:latin typeface="Times New Roman"/>
                <a:cs typeface="Calibri Light"/>
              </a:rPr>
              <a:t>NAIVE BAYES</a:t>
            </a:r>
            <a:endParaRPr lang="en-US">
              <a:latin typeface="Times New Roman"/>
              <a:cs typeface="Times New Roman"/>
            </a:endParaRPr>
          </a:p>
        </p:txBody>
      </p:sp>
      <p:sp>
        <p:nvSpPr>
          <p:cNvPr id="3" name="Content Placeholder 2">
            <a:extLst>
              <a:ext uri="{FF2B5EF4-FFF2-40B4-BE49-F238E27FC236}">
                <a16:creationId xmlns:a16="http://schemas.microsoft.com/office/drawing/2014/main" id="{D368724D-14D6-407B-90D8-C292C320F6B8}"/>
              </a:ext>
            </a:extLst>
          </p:cNvPr>
          <p:cNvSpPr>
            <a:spLocks noGrp="1"/>
          </p:cNvSpPr>
          <p:nvPr>
            <p:ph idx="1"/>
          </p:nvPr>
        </p:nvSpPr>
        <p:spPr/>
        <p:txBody>
          <a:bodyPr vert="horz" lIns="91440" tIns="45720" rIns="91440" bIns="45720" rtlCol="0" anchor="t">
            <a:normAutofit/>
          </a:bodyPr>
          <a:lstStyle/>
          <a:p>
            <a:pPr marL="0" indent="0" algn="just">
              <a:lnSpc>
                <a:spcPct val="100000"/>
              </a:lnSpc>
              <a:buNone/>
            </a:pPr>
            <a:r>
              <a:rPr lang="en-US" sz="2000">
                <a:latin typeface="Times New Roman"/>
                <a:ea typeface="+mn-lt"/>
                <a:cs typeface="+mn-lt"/>
              </a:rPr>
              <a:t>Naive Bayes indicates the features are conditionally independent, which means that the presence or lack of one feature has no effect on the presence or absence of other features. </a:t>
            </a:r>
          </a:p>
          <a:p>
            <a:pPr marL="0" indent="0" algn="just">
              <a:lnSpc>
                <a:spcPct val="100000"/>
              </a:lnSpc>
              <a:buNone/>
            </a:pPr>
            <a:r>
              <a:rPr lang="en-US" sz="2000">
                <a:latin typeface="Times New Roman"/>
                <a:ea typeface="+mn-lt"/>
                <a:cs typeface="+mn-lt"/>
              </a:rPr>
              <a:t>The process of calculating is simplified since the joint probability of all characteristics may be stated as the product of individual feature probabilities. Because it can be trained rapidly and only a modest amount of training data, Naive Bayes is very effective when dealing with huge feature spaces. It is most commonly used in text classification tasks like filtering out spam and sentiment analysis, but it may also be used to other forms of data.</a:t>
            </a:r>
            <a:endParaRPr lang="en-US" sz="2000">
              <a:latin typeface="Times New Roman"/>
              <a:cs typeface="Calibri" panose="020F0502020204030204"/>
            </a:endParaRPr>
          </a:p>
        </p:txBody>
      </p:sp>
    </p:spTree>
    <p:extLst>
      <p:ext uri="{BB962C8B-B14F-4D97-AF65-F5344CB8AC3E}">
        <p14:creationId xmlns:p14="http://schemas.microsoft.com/office/powerpoint/2010/main" val="1999308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A546-3EF2-AD2B-ADE1-6EF132F604B2}"/>
              </a:ext>
            </a:extLst>
          </p:cNvPr>
          <p:cNvSpPr>
            <a:spLocks noGrp="1"/>
          </p:cNvSpPr>
          <p:nvPr>
            <p:ph type="title"/>
          </p:nvPr>
        </p:nvSpPr>
        <p:spPr/>
        <p:txBody>
          <a:bodyPr>
            <a:normAutofit/>
          </a:bodyPr>
          <a:lstStyle/>
          <a:p>
            <a:r>
              <a:rPr lang="en-US" sz="2400" b="1">
                <a:latin typeface="Times New Roman"/>
                <a:cs typeface="Calibri Light"/>
              </a:rPr>
              <a:t>PROCESS</a:t>
            </a:r>
            <a:endParaRPr lang="en-US" sz="2400" b="1">
              <a:latin typeface="Times New Roman"/>
              <a:cs typeface="Times New Roman"/>
            </a:endParaRPr>
          </a:p>
        </p:txBody>
      </p:sp>
      <p:pic>
        <p:nvPicPr>
          <p:cNvPr id="4" name="Picture 4" descr="Diagram&#10;&#10;Description automatically generated">
            <a:extLst>
              <a:ext uri="{FF2B5EF4-FFF2-40B4-BE49-F238E27FC236}">
                <a16:creationId xmlns:a16="http://schemas.microsoft.com/office/drawing/2014/main" id="{57AE7FA9-C6CC-9AB5-F6B2-C14104BD8E8D}"/>
              </a:ext>
            </a:extLst>
          </p:cNvPr>
          <p:cNvPicPr>
            <a:picLocks noGrp="1" noChangeAspect="1"/>
          </p:cNvPicPr>
          <p:nvPr>
            <p:ph idx="1"/>
          </p:nvPr>
        </p:nvPicPr>
        <p:blipFill>
          <a:blip r:embed="rId2"/>
          <a:stretch>
            <a:fillRect/>
          </a:stretch>
        </p:blipFill>
        <p:spPr>
          <a:xfrm>
            <a:off x="1327582" y="1711503"/>
            <a:ext cx="9359283" cy="4549990"/>
          </a:xfrm>
        </p:spPr>
      </p:pic>
    </p:spTree>
    <p:extLst>
      <p:ext uri="{BB962C8B-B14F-4D97-AF65-F5344CB8AC3E}">
        <p14:creationId xmlns:p14="http://schemas.microsoft.com/office/powerpoint/2010/main" val="2160994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FD17A-8D82-E21F-B682-C4813E3C2767}"/>
              </a:ext>
            </a:extLst>
          </p:cNvPr>
          <p:cNvSpPr>
            <a:spLocks noGrp="1"/>
          </p:cNvSpPr>
          <p:nvPr>
            <p:ph type="title"/>
          </p:nvPr>
        </p:nvSpPr>
        <p:spPr/>
        <p:txBody>
          <a:bodyPr>
            <a:normAutofit/>
          </a:bodyPr>
          <a:lstStyle/>
          <a:p>
            <a:r>
              <a:rPr lang="en-US" sz="2400" b="1">
                <a:latin typeface="Times New Roman"/>
                <a:cs typeface="Calibri Light"/>
              </a:rPr>
              <a:t>MODEL </a:t>
            </a:r>
            <a:endParaRPr lang="en-US" sz="2400" b="1">
              <a:latin typeface="Times New Roman"/>
              <a:cs typeface="Times New Roman"/>
            </a:endParaRPr>
          </a:p>
        </p:txBody>
      </p:sp>
      <p:pic>
        <p:nvPicPr>
          <p:cNvPr id="4" name="Picture 4" descr="Graphical user interface, text, application&#10;&#10;Description automatically generated">
            <a:extLst>
              <a:ext uri="{FF2B5EF4-FFF2-40B4-BE49-F238E27FC236}">
                <a16:creationId xmlns:a16="http://schemas.microsoft.com/office/drawing/2014/main" id="{318ED8CE-F407-9366-757A-DF1ABF162FC1}"/>
              </a:ext>
            </a:extLst>
          </p:cNvPr>
          <p:cNvPicPr>
            <a:picLocks noGrp="1" noChangeAspect="1"/>
          </p:cNvPicPr>
          <p:nvPr>
            <p:ph idx="1"/>
          </p:nvPr>
        </p:nvPicPr>
        <p:blipFill>
          <a:blip r:embed="rId2"/>
          <a:stretch>
            <a:fillRect/>
          </a:stretch>
        </p:blipFill>
        <p:spPr>
          <a:xfrm>
            <a:off x="1512625" y="1653982"/>
            <a:ext cx="8811643" cy="3925225"/>
          </a:xfrm>
        </p:spPr>
      </p:pic>
    </p:spTree>
    <p:extLst>
      <p:ext uri="{BB962C8B-B14F-4D97-AF65-F5344CB8AC3E}">
        <p14:creationId xmlns:p14="http://schemas.microsoft.com/office/powerpoint/2010/main" val="2688284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D9FF-E8B3-9DEB-A3E3-6C0818C26986}"/>
              </a:ext>
            </a:extLst>
          </p:cNvPr>
          <p:cNvSpPr>
            <a:spLocks noGrp="1"/>
          </p:cNvSpPr>
          <p:nvPr>
            <p:ph type="title"/>
          </p:nvPr>
        </p:nvSpPr>
        <p:spPr/>
        <p:txBody>
          <a:bodyPr>
            <a:normAutofit/>
          </a:bodyPr>
          <a:lstStyle/>
          <a:p>
            <a:r>
              <a:rPr lang="en-US" sz="2400" b="1">
                <a:latin typeface="Times New Roman"/>
                <a:cs typeface="Calibri Light"/>
              </a:rPr>
              <a:t>PERFORMANCE </a:t>
            </a:r>
            <a:endParaRPr lang="en-US" sz="2400" b="1">
              <a:latin typeface="Times New Roman"/>
              <a:cs typeface="Times New Roman"/>
            </a:endParaRPr>
          </a:p>
        </p:txBody>
      </p:sp>
      <p:pic>
        <p:nvPicPr>
          <p:cNvPr id="4" name="Picture 4" descr="Table&#10;&#10;Description automatically generated">
            <a:extLst>
              <a:ext uri="{FF2B5EF4-FFF2-40B4-BE49-F238E27FC236}">
                <a16:creationId xmlns:a16="http://schemas.microsoft.com/office/drawing/2014/main" id="{A49B5F14-BB3B-D800-F81F-68158E59661E}"/>
              </a:ext>
            </a:extLst>
          </p:cNvPr>
          <p:cNvPicPr>
            <a:picLocks noGrp="1" noChangeAspect="1"/>
          </p:cNvPicPr>
          <p:nvPr>
            <p:ph idx="1"/>
          </p:nvPr>
        </p:nvPicPr>
        <p:blipFill>
          <a:blip r:embed="rId2"/>
          <a:stretch>
            <a:fillRect/>
          </a:stretch>
        </p:blipFill>
        <p:spPr>
          <a:xfrm>
            <a:off x="1297989" y="1777346"/>
            <a:ext cx="9300100" cy="3663702"/>
          </a:xfrm>
        </p:spPr>
      </p:pic>
    </p:spTree>
    <p:extLst>
      <p:ext uri="{BB962C8B-B14F-4D97-AF65-F5344CB8AC3E}">
        <p14:creationId xmlns:p14="http://schemas.microsoft.com/office/powerpoint/2010/main" val="2052489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53588-BD0B-07AE-A89E-6C6F94F17AB7}"/>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TASKS IN DATA MINING PROCESS</a:t>
            </a:r>
          </a:p>
        </p:txBody>
      </p:sp>
      <p:sp>
        <p:nvSpPr>
          <p:cNvPr id="3" name="Content Placeholder 2">
            <a:extLst>
              <a:ext uri="{FF2B5EF4-FFF2-40B4-BE49-F238E27FC236}">
                <a16:creationId xmlns:a16="http://schemas.microsoft.com/office/drawing/2014/main" id="{80C0F3FC-F1B3-569C-71CB-25CA947B6FB0}"/>
              </a:ext>
            </a:extLst>
          </p:cNvPr>
          <p:cNvSpPr>
            <a:spLocks noGrp="1"/>
          </p:cNvSpPr>
          <p:nvPr>
            <p:ph idx="1"/>
          </p:nvPr>
        </p:nvSpPr>
        <p:spPr/>
        <p:txBody>
          <a:bodyPr>
            <a:noAutofit/>
          </a:bodyPr>
          <a:lstStyle/>
          <a:p>
            <a:pPr marR="0" lvl="1" algn="just">
              <a:spcBef>
                <a:spcPts val="600"/>
              </a:spcBef>
              <a:spcAft>
                <a:spcPts val="1200"/>
              </a:spcAft>
              <a:buFontTx/>
              <a:buChar char="-"/>
            </a:pPr>
            <a:r>
              <a:rPr lang="en-US" sz="1900" spc="15">
                <a:solidFill>
                  <a:srgbClr val="000000"/>
                </a:solidFill>
                <a:effectLst/>
                <a:latin typeface="Times New Roman" panose="02020603050405020304" pitchFamily="18" charset="0"/>
                <a:ea typeface="Times New Roman" panose="02020603050405020304" pitchFamily="18" charset="0"/>
              </a:rPr>
              <a:t>Prior knowledge: This step in the data mining process aids in defining the problem we are trying to address, how it fits into the larger corporate context, and what data we will need to do so. Data mining reveals hidden patterns within the data set. It reveals numerous patterns. False signals are a significant issue in the procedure. Therefore, understanding the subject is crucial. There is prior knowledge in the data, just like there is prior knowledge in the subject. In a normal enterprise, data is typically acquired as part of business processes. The data mining process requires an understanding of how the data is gathered, stored, converted, reported, and used.</a:t>
            </a:r>
            <a:endParaRPr lang="en-US" sz="1900">
              <a:latin typeface="Times New Roman" panose="02020603050405020304" pitchFamily="18" charset="0"/>
              <a:ea typeface="Times New Roman" panose="02020603050405020304" pitchFamily="18" charset="0"/>
            </a:endParaRPr>
          </a:p>
          <a:p>
            <a:pPr marR="0" lvl="1" algn="just">
              <a:spcBef>
                <a:spcPts val="600"/>
              </a:spcBef>
              <a:spcAft>
                <a:spcPts val="1200"/>
              </a:spcAft>
              <a:buFontTx/>
              <a:buChar char="-"/>
            </a:pPr>
            <a:r>
              <a:rPr lang="en-US" sz="1900" spc="15">
                <a:solidFill>
                  <a:srgbClr val="000000"/>
                </a:solidFill>
                <a:effectLst/>
                <a:latin typeface="Times New Roman" panose="02020603050405020304" pitchFamily="18" charset="0"/>
                <a:ea typeface="Times New Roman" panose="02020603050405020304" pitchFamily="18" charset="0"/>
              </a:rPr>
              <a:t>Preparation: The element of the procedure that takes the longest is preparing the data set for a data mining task. Data rarely exist in the format needed by data mining techniques. A tabular structure with records in rows and attributes in columns is required for the majority of data mining methods. In the event that the data is in another format, we must transform the data by using pivot or transpose methods. This method consists of subtasks like: data exploration, data quality, missing values, data conversions, transformations, outliers, feature selection, data sampling.</a:t>
            </a:r>
            <a:endParaRPr lang="en-US" sz="1900">
              <a:latin typeface="Times New Roman" panose="02020603050405020304" pitchFamily="18" charset="0"/>
              <a:ea typeface="Times New Roman" panose="02020603050405020304" pitchFamily="18" charset="0"/>
            </a:endParaRPr>
          </a:p>
          <a:p>
            <a:endParaRPr lang="en-US" sz="1900"/>
          </a:p>
        </p:txBody>
      </p:sp>
    </p:spTree>
    <p:extLst>
      <p:ext uri="{BB962C8B-B14F-4D97-AF65-F5344CB8AC3E}">
        <p14:creationId xmlns:p14="http://schemas.microsoft.com/office/powerpoint/2010/main" val="1239734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0C61A-A703-9CE7-BFEF-CB60DE4F18AA}"/>
              </a:ext>
            </a:extLst>
          </p:cNvPr>
          <p:cNvSpPr>
            <a:spLocks noGrp="1"/>
          </p:cNvSpPr>
          <p:nvPr>
            <p:ph type="title"/>
          </p:nvPr>
        </p:nvSpPr>
        <p:spPr/>
        <p:txBody>
          <a:bodyPr/>
          <a:lstStyle/>
          <a:p>
            <a:pPr algn="l"/>
            <a:r>
              <a:rPr lang="en-US" sz="4400">
                <a:latin typeface="Times New Roman"/>
                <a:cs typeface="Times New Roman"/>
              </a:rPr>
              <a:t>SUPPORT VECTOR MACHINES</a:t>
            </a:r>
          </a:p>
        </p:txBody>
      </p:sp>
      <p:sp>
        <p:nvSpPr>
          <p:cNvPr id="3" name="Subtitle 2">
            <a:extLst>
              <a:ext uri="{FF2B5EF4-FFF2-40B4-BE49-F238E27FC236}">
                <a16:creationId xmlns:a16="http://schemas.microsoft.com/office/drawing/2014/main" id="{30792F44-A645-9C00-270A-48CEEFDBC773}"/>
              </a:ext>
            </a:extLst>
          </p:cNvPr>
          <p:cNvSpPr>
            <a:spLocks noGrp="1"/>
          </p:cNvSpPr>
          <p:nvPr>
            <p:ph idx="1"/>
          </p:nvPr>
        </p:nvSpPr>
        <p:spPr>
          <a:xfrm>
            <a:off x="660647" y="1714655"/>
            <a:ext cx="10693153" cy="4906191"/>
          </a:xfrm>
        </p:spPr>
        <p:txBody>
          <a:bodyPr vert="horz" lIns="91440" tIns="45720" rIns="91440" bIns="45720" rtlCol="0" anchor="t">
            <a:normAutofit/>
          </a:bodyPr>
          <a:lstStyle/>
          <a:p>
            <a:pPr marL="342900" indent="-342900" algn="just"/>
            <a:r>
              <a:rPr lang="en-US" sz="2000">
                <a:latin typeface="Times New Roman"/>
                <a:ea typeface="+mn-lt"/>
                <a:cs typeface="+mn-lt"/>
              </a:rPr>
              <a:t>It is a powerful algorithm that has been very successful in applications ranging from pattern recognition to text mining. </a:t>
            </a:r>
            <a:endParaRPr lang="en-US" sz="2000">
              <a:latin typeface="Times New Roman"/>
              <a:cs typeface="Calibri"/>
            </a:endParaRPr>
          </a:p>
          <a:p>
            <a:pPr marL="342900" indent="-342900" algn="just">
              <a:buChar char="•"/>
            </a:pPr>
            <a:r>
              <a:rPr lang="en-US" sz="2000">
                <a:latin typeface="Times New Roman"/>
                <a:ea typeface="+mn-lt"/>
                <a:cs typeface="+mn-lt"/>
              </a:rPr>
              <a:t>It works on the principle of fitting a boundary to a region of points that are all alike (that is, belong to one class). </a:t>
            </a:r>
          </a:p>
          <a:p>
            <a:pPr marL="342900" indent="-342900" algn="just">
              <a:buChar char="•"/>
            </a:pPr>
            <a:r>
              <a:rPr lang="en-US" sz="2000">
                <a:latin typeface="Times New Roman"/>
                <a:ea typeface="+mn-lt"/>
                <a:cs typeface="+mn-lt"/>
              </a:rPr>
              <a:t>Once a boundary is fitted (on the training sample), for any new points (test sample) that need to be classified, we must simply check whether they lie inside the boundary or not </a:t>
            </a:r>
          </a:p>
          <a:p>
            <a:pPr marL="342900" indent="-342900" algn="just">
              <a:buChar char="•"/>
            </a:pPr>
            <a:r>
              <a:rPr lang="en-US" sz="2000">
                <a:latin typeface="Times New Roman"/>
                <a:ea typeface="+mn-lt"/>
                <a:cs typeface="+mn-lt"/>
              </a:rPr>
              <a:t>The advantage of an SVM is that once a boundary is established, most of the training data is redundant. </a:t>
            </a:r>
          </a:p>
          <a:p>
            <a:pPr marL="342900" indent="-342900" algn="just">
              <a:buChar char="•"/>
            </a:pPr>
            <a:r>
              <a:rPr lang="en-US" sz="2000">
                <a:latin typeface="Times New Roman"/>
                <a:ea typeface="+mn-lt"/>
                <a:cs typeface="+mn-lt"/>
              </a:rPr>
              <a:t>A core set of points that can help identify and fix the boundary. These data points are called support vectors because they “support” the boundary. </a:t>
            </a:r>
          </a:p>
          <a:p>
            <a:pPr marL="342900" indent="-342900" algn="just">
              <a:buChar char="•"/>
            </a:pPr>
            <a:r>
              <a:rPr lang="en-US" sz="2000">
                <a:latin typeface="Times New Roman"/>
                <a:ea typeface="+mn-lt"/>
                <a:cs typeface="+mn-lt"/>
              </a:rPr>
              <a:t>The boundary is traditionally called a hyperplane. </a:t>
            </a:r>
          </a:p>
          <a:p>
            <a:pPr marL="0" indent="0">
              <a:buNone/>
            </a:pPr>
            <a:endParaRPr lang="en-US" sz="2000">
              <a:latin typeface="Times New Roman"/>
              <a:cs typeface="Calibri"/>
            </a:endParaRPr>
          </a:p>
          <a:p>
            <a:pPr marL="0" indent="0">
              <a:buNone/>
            </a:pPr>
            <a:endParaRPr lang="en-US" sz="2000">
              <a:latin typeface="Times New Roman"/>
              <a:cs typeface="Calibri"/>
            </a:endParaRPr>
          </a:p>
        </p:txBody>
      </p:sp>
    </p:spTree>
    <p:extLst>
      <p:ext uri="{BB962C8B-B14F-4D97-AF65-F5344CB8AC3E}">
        <p14:creationId xmlns:p14="http://schemas.microsoft.com/office/powerpoint/2010/main" val="3297207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B433-399A-97A8-C631-EC07B2289735}"/>
              </a:ext>
            </a:extLst>
          </p:cNvPr>
          <p:cNvSpPr>
            <a:spLocks noGrp="1"/>
          </p:cNvSpPr>
          <p:nvPr>
            <p:ph type="title"/>
          </p:nvPr>
        </p:nvSpPr>
        <p:spPr/>
        <p:txBody>
          <a:bodyPr>
            <a:normAutofit/>
          </a:bodyPr>
          <a:lstStyle/>
          <a:p>
            <a:r>
              <a:rPr lang="en-US" sz="2400" b="1">
                <a:latin typeface="Times New Roman"/>
                <a:cs typeface="Calibri Light"/>
              </a:rPr>
              <a:t>PROCESS</a:t>
            </a:r>
            <a:endParaRPr lang="en-US" sz="2400" b="1">
              <a:latin typeface="Times New Roman"/>
              <a:cs typeface="Times New Roman"/>
            </a:endParaRPr>
          </a:p>
        </p:txBody>
      </p:sp>
      <p:pic>
        <p:nvPicPr>
          <p:cNvPr id="4" name="Picture 4" descr="Diagram&#10;&#10;Description automatically generated">
            <a:extLst>
              <a:ext uri="{FF2B5EF4-FFF2-40B4-BE49-F238E27FC236}">
                <a16:creationId xmlns:a16="http://schemas.microsoft.com/office/drawing/2014/main" id="{448C56FB-E2FE-B1C1-2447-CC7FD264FB11}"/>
              </a:ext>
            </a:extLst>
          </p:cNvPr>
          <p:cNvPicPr>
            <a:picLocks noGrp="1" noChangeAspect="1"/>
          </p:cNvPicPr>
          <p:nvPr>
            <p:ph idx="1"/>
          </p:nvPr>
        </p:nvPicPr>
        <p:blipFill>
          <a:blip r:embed="rId2"/>
          <a:stretch>
            <a:fillRect/>
          </a:stretch>
        </p:blipFill>
        <p:spPr>
          <a:xfrm>
            <a:off x="886600" y="1714654"/>
            <a:ext cx="8228974" cy="4351338"/>
          </a:xfrm>
        </p:spPr>
      </p:pic>
    </p:spTree>
    <p:extLst>
      <p:ext uri="{BB962C8B-B14F-4D97-AF65-F5344CB8AC3E}">
        <p14:creationId xmlns:p14="http://schemas.microsoft.com/office/powerpoint/2010/main" val="3361127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5E6E-869A-1985-AF8C-FBC6DB772AD5}"/>
              </a:ext>
            </a:extLst>
          </p:cNvPr>
          <p:cNvSpPr>
            <a:spLocks noGrp="1"/>
          </p:cNvSpPr>
          <p:nvPr>
            <p:ph type="title"/>
          </p:nvPr>
        </p:nvSpPr>
        <p:spPr/>
        <p:txBody>
          <a:bodyPr>
            <a:normAutofit/>
          </a:bodyPr>
          <a:lstStyle/>
          <a:p>
            <a:r>
              <a:rPr lang="en-US" sz="2400" b="1">
                <a:latin typeface="Times New Roman"/>
                <a:cs typeface="Calibri Light"/>
              </a:rPr>
              <a:t>PERFORMANCE</a:t>
            </a:r>
            <a:endParaRPr lang="en-US" sz="2400" b="1">
              <a:latin typeface="Times New Roman"/>
              <a:cs typeface="Times New Roman"/>
            </a:endParaRPr>
          </a:p>
        </p:txBody>
      </p:sp>
      <p:pic>
        <p:nvPicPr>
          <p:cNvPr id="4" name="Picture 4" descr="Table&#10;&#10;Description automatically generated">
            <a:extLst>
              <a:ext uri="{FF2B5EF4-FFF2-40B4-BE49-F238E27FC236}">
                <a16:creationId xmlns:a16="http://schemas.microsoft.com/office/drawing/2014/main" id="{2B661447-7DDC-D3A3-EB05-407657A93971}"/>
              </a:ext>
            </a:extLst>
          </p:cNvPr>
          <p:cNvPicPr>
            <a:picLocks noGrp="1" noChangeAspect="1"/>
          </p:cNvPicPr>
          <p:nvPr>
            <p:ph idx="1"/>
          </p:nvPr>
        </p:nvPicPr>
        <p:blipFill>
          <a:blip r:embed="rId2"/>
          <a:stretch>
            <a:fillRect/>
          </a:stretch>
        </p:blipFill>
        <p:spPr>
          <a:xfrm>
            <a:off x="838200" y="2216616"/>
            <a:ext cx="10515600" cy="3510171"/>
          </a:xfrm>
        </p:spPr>
      </p:pic>
    </p:spTree>
    <p:extLst>
      <p:ext uri="{BB962C8B-B14F-4D97-AF65-F5344CB8AC3E}">
        <p14:creationId xmlns:p14="http://schemas.microsoft.com/office/powerpoint/2010/main" val="870080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324E2-37C6-39CD-B35D-DA8BEF6BBD31}"/>
              </a:ext>
            </a:extLst>
          </p:cNvPr>
          <p:cNvSpPr>
            <a:spLocks noGrp="1"/>
          </p:cNvSpPr>
          <p:nvPr>
            <p:ph type="title"/>
          </p:nvPr>
        </p:nvSpPr>
        <p:spPr/>
        <p:txBody>
          <a:bodyPr>
            <a:normAutofit/>
          </a:bodyPr>
          <a:lstStyle/>
          <a:p>
            <a:r>
              <a:rPr lang="en-US" sz="2400" b="1">
                <a:latin typeface="Times New Roman"/>
                <a:cs typeface="Calibri Light"/>
              </a:rPr>
              <a:t>PLOT VIEW</a:t>
            </a:r>
          </a:p>
        </p:txBody>
      </p:sp>
      <p:pic>
        <p:nvPicPr>
          <p:cNvPr id="4" name="Picture 4" descr="Chart&#10;&#10;Description automatically generated">
            <a:extLst>
              <a:ext uri="{FF2B5EF4-FFF2-40B4-BE49-F238E27FC236}">
                <a16:creationId xmlns:a16="http://schemas.microsoft.com/office/drawing/2014/main" id="{1C26F835-1B71-2DF2-D4FC-7E4C758CFC5B}"/>
              </a:ext>
            </a:extLst>
          </p:cNvPr>
          <p:cNvPicPr>
            <a:picLocks noGrp="1" noChangeAspect="1"/>
          </p:cNvPicPr>
          <p:nvPr>
            <p:ph idx="1"/>
          </p:nvPr>
        </p:nvPicPr>
        <p:blipFill>
          <a:blip r:embed="rId2"/>
          <a:stretch>
            <a:fillRect/>
          </a:stretch>
        </p:blipFill>
        <p:spPr>
          <a:xfrm>
            <a:off x="928173" y="1366945"/>
            <a:ext cx="6962141" cy="4780425"/>
          </a:xfrm>
        </p:spPr>
      </p:pic>
    </p:spTree>
    <p:extLst>
      <p:ext uri="{BB962C8B-B14F-4D97-AF65-F5344CB8AC3E}">
        <p14:creationId xmlns:p14="http://schemas.microsoft.com/office/powerpoint/2010/main" val="2610983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A883D-58B0-462D-F3A6-397D426B6587}"/>
              </a:ext>
            </a:extLst>
          </p:cNvPr>
          <p:cNvSpPr>
            <a:spLocks noGrp="1"/>
          </p:cNvSpPr>
          <p:nvPr>
            <p:ph type="title"/>
          </p:nvPr>
        </p:nvSpPr>
        <p:spPr/>
        <p:txBody>
          <a:bodyPr/>
          <a:lstStyle/>
          <a:p>
            <a:r>
              <a:rPr lang="en-US" sz="2400" b="1">
                <a:latin typeface="Times New Roman"/>
                <a:cs typeface="Calibri Light"/>
              </a:rPr>
              <a:t>KERNEL MODEL</a:t>
            </a:r>
          </a:p>
        </p:txBody>
      </p:sp>
      <p:pic>
        <p:nvPicPr>
          <p:cNvPr id="4" name="Picture 4">
            <a:extLst>
              <a:ext uri="{FF2B5EF4-FFF2-40B4-BE49-F238E27FC236}">
                <a16:creationId xmlns:a16="http://schemas.microsoft.com/office/drawing/2014/main" id="{CE951F56-158D-52B6-5FC0-02EC8C265750}"/>
              </a:ext>
            </a:extLst>
          </p:cNvPr>
          <p:cNvPicPr>
            <a:picLocks noGrp="1" noChangeAspect="1"/>
          </p:cNvPicPr>
          <p:nvPr>
            <p:ph idx="1"/>
          </p:nvPr>
        </p:nvPicPr>
        <p:blipFill>
          <a:blip r:embed="rId2"/>
          <a:stretch>
            <a:fillRect/>
          </a:stretch>
        </p:blipFill>
        <p:spPr>
          <a:xfrm>
            <a:off x="968333" y="1899606"/>
            <a:ext cx="5698132" cy="4351338"/>
          </a:xfrm>
        </p:spPr>
      </p:pic>
    </p:spTree>
    <p:extLst>
      <p:ext uri="{BB962C8B-B14F-4D97-AF65-F5344CB8AC3E}">
        <p14:creationId xmlns:p14="http://schemas.microsoft.com/office/powerpoint/2010/main" val="1582878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B5174-5E77-8C7D-B074-633B439446A6}"/>
              </a:ext>
            </a:extLst>
          </p:cNvPr>
          <p:cNvSpPr>
            <a:spLocks noGrp="1"/>
          </p:cNvSpPr>
          <p:nvPr>
            <p:ph type="title"/>
          </p:nvPr>
        </p:nvSpPr>
        <p:spPr/>
        <p:txBody>
          <a:bodyPr>
            <a:normAutofit/>
          </a:bodyPr>
          <a:lstStyle/>
          <a:p>
            <a:r>
              <a:rPr lang="en-US" sz="2400" b="1">
                <a:latin typeface="Times New Roman"/>
                <a:cs typeface="Calibri Light"/>
              </a:rPr>
              <a:t>GRAPH</a:t>
            </a:r>
          </a:p>
        </p:txBody>
      </p:sp>
      <p:pic>
        <p:nvPicPr>
          <p:cNvPr id="4" name="Picture 4" descr="Chart, box and whisker chart&#10;&#10;Description automatically generated">
            <a:extLst>
              <a:ext uri="{FF2B5EF4-FFF2-40B4-BE49-F238E27FC236}">
                <a16:creationId xmlns:a16="http://schemas.microsoft.com/office/drawing/2014/main" id="{82CA3043-443C-BBD1-CE53-5643E0194E90}"/>
              </a:ext>
            </a:extLst>
          </p:cNvPr>
          <p:cNvPicPr>
            <a:picLocks noGrp="1" noChangeAspect="1"/>
          </p:cNvPicPr>
          <p:nvPr>
            <p:ph idx="1"/>
          </p:nvPr>
        </p:nvPicPr>
        <p:blipFill>
          <a:blip r:embed="rId2"/>
          <a:stretch>
            <a:fillRect/>
          </a:stretch>
        </p:blipFill>
        <p:spPr>
          <a:xfrm>
            <a:off x="833757" y="1500111"/>
            <a:ext cx="7898176" cy="4647260"/>
          </a:xfrm>
        </p:spPr>
      </p:pic>
    </p:spTree>
    <p:extLst>
      <p:ext uri="{BB962C8B-B14F-4D97-AF65-F5344CB8AC3E}">
        <p14:creationId xmlns:p14="http://schemas.microsoft.com/office/powerpoint/2010/main" val="2644748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00CE-98CC-1B06-55D1-A17D5077D702}"/>
              </a:ext>
            </a:extLst>
          </p:cNvPr>
          <p:cNvSpPr>
            <a:spLocks noGrp="1"/>
          </p:cNvSpPr>
          <p:nvPr>
            <p:ph type="title"/>
          </p:nvPr>
        </p:nvSpPr>
        <p:spPr/>
        <p:txBody>
          <a:bodyPr>
            <a:normAutofit/>
          </a:bodyPr>
          <a:lstStyle/>
          <a:p>
            <a:r>
              <a:rPr lang="en-US">
                <a:latin typeface="Times New Roman"/>
                <a:cs typeface="Calibri Light"/>
              </a:rPr>
              <a:t>K-NEAREST NEIGHBOUR</a:t>
            </a:r>
            <a:endParaRPr lang="en-US">
              <a:latin typeface="Times New Roman"/>
              <a:cs typeface="Times New Roman"/>
            </a:endParaRPr>
          </a:p>
        </p:txBody>
      </p:sp>
      <p:sp>
        <p:nvSpPr>
          <p:cNvPr id="3" name="Content Placeholder 2">
            <a:extLst>
              <a:ext uri="{FF2B5EF4-FFF2-40B4-BE49-F238E27FC236}">
                <a16:creationId xmlns:a16="http://schemas.microsoft.com/office/drawing/2014/main" id="{4010FF3E-E6AD-166A-4CEB-E14403106728}"/>
              </a:ext>
            </a:extLst>
          </p:cNvPr>
          <p:cNvSpPr>
            <a:spLocks noGrp="1"/>
          </p:cNvSpPr>
          <p:nvPr>
            <p:ph idx="1"/>
          </p:nvPr>
        </p:nvSpPr>
        <p:spPr/>
        <p:txBody>
          <a:bodyPr vert="horz" lIns="91440" tIns="45720" rIns="91440" bIns="45720" rtlCol="0" anchor="t">
            <a:normAutofit/>
          </a:bodyPr>
          <a:lstStyle/>
          <a:p>
            <a:r>
              <a:rPr lang="en-US" sz="2400">
                <a:latin typeface="Times New Roman"/>
                <a:cs typeface="Calibri"/>
              </a:rPr>
              <a:t>The k-NN model requires normalization to avoid any bias by any attribute that has large or small units in the scale. The model is quite robust when there is any missing attribute value in the test record. If the value in the test record is missing, the entire attribute is ignored in the model, and still the model can function with reasonable accuracy. In the implementation example, if the sepal length of a test record is not known, then the sepal length is ignored in the model. When an attribute value is missing, k-NN becomes a three-dimensional model instead of the regular four dimensions.</a:t>
            </a:r>
          </a:p>
          <a:p>
            <a:r>
              <a:rPr lang="en-US" sz="2400">
                <a:latin typeface="Times New Roman"/>
                <a:cs typeface="Calibri"/>
              </a:rPr>
              <a:t>The Apply Model operator takes the test data and applies the k-NN model to predict the class type of the species. The Performance operator is then used to compare the predicted class with the labeled class for all of the test </a:t>
            </a:r>
            <a:r>
              <a:rPr lang="en-US" sz="2400">
                <a:latin typeface="Times New Roman"/>
                <a:ea typeface="+mn-lt"/>
                <a:cs typeface="+mn-lt"/>
              </a:rPr>
              <a:t>records.</a:t>
            </a:r>
            <a:endParaRPr lang="en-US" sz="2400">
              <a:latin typeface="Times New Roman"/>
              <a:cs typeface="Times New Roman"/>
            </a:endParaRPr>
          </a:p>
        </p:txBody>
      </p:sp>
    </p:spTree>
    <p:extLst>
      <p:ext uri="{BB962C8B-B14F-4D97-AF65-F5344CB8AC3E}">
        <p14:creationId xmlns:p14="http://schemas.microsoft.com/office/powerpoint/2010/main" val="3065839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2DE0B-A6B4-2705-FE5C-0DEBEB3F19C6}"/>
              </a:ext>
            </a:extLst>
          </p:cNvPr>
          <p:cNvSpPr>
            <a:spLocks noGrp="1"/>
          </p:cNvSpPr>
          <p:nvPr>
            <p:ph type="title"/>
          </p:nvPr>
        </p:nvSpPr>
        <p:spPr/>
        <p:txBody>
          <a:bodyPr>
            <a:normAutofit/>
          </a:bodyPr>
          <a:lstStyle/>
          <a:p>
            <a:r>
              <a:rPr lang="en-US" sz="2400" b="1">
                <a:latin typeface="Times New Roman"/>
                <a:cs typeface="Calibri Light"/>
              </a:rPr>
              <a:t>PROCESS</a:t>
            </a:r>
            <a:endParaRPr lang="en-US" sz="2400" b="1">
              <a:latin typeface="Times New Roman"/>
              <a:cs typeface="Times New Roman"/>
            </a:endParaRPr>
          </a:p>
        </p:txBody>
      </p:sp>
      <p:pic>
        <p:nvPicPr>
          <p:cNvPr id="4" name="Picture 4" descr="Graphical user interface, application&#10;&#10;Description automatically generated">
            <a:extLst>
              <a:ext uri="{FF2B5EF4-FFF2-40B4-BE49-F238E27FC236}">
                <a16:creationId xmlns:a16="http://schemas.microsoft.com/office/drawing/2014/main" id="{19EF7B35-C547-42F4-B6EF-9218A7481036}"/>
              </a:ext>
            </a:extLst>
          </p:cNvPr>
          <p:cNvPicPr>
            <a:picLocks noGrp="1" noChangeAspect="1"/>
          </p:cNvPicPr>
          <p:nvPr>
            <p:ph idx="1"/>
          </p:nvPr>
        </p:nvPicPr>
        <p:blipFill>
          <a:blip r:embed="rId2"/>
          <a:stretch>
            <a:fillRect/>
          </a:stretch>
        </p:blipFill>
        <p:spPr>
          <a:xfrm>
            <a:off x="886580" y="1523701"/>
            <a:ext cx="10203180" cy="4653262"/>
          </a:xfrm>
        </p:spPr>
      </p:pic>
    </p:spTree>
    <p:extLst>
      <p:ext uri="{BB962C8B-B14F-4D97-AF65-F5344CB8AC3E}">
        <p14:creationId xmlns:p14="http://schemas.microsoft.com/office/powerpoint/2010/main" val="2046124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29BFF-3F6C-9A9B-7E3A-7F851552E369}"/>
              </a:ext>
            </a:extLst>
          </p:cNvPr>
          <p:cNvSpPr>
            <a:spLocks noGrp="1"/>
          </p:cNvSpPr>
          <p:nvPr>
            <p:ph type="title"/>
          </p:nvPr>
        </p:nvSpPr>
        <p:spPr/>
        <p:txBody>
          <a:bodyPr>
            <a:normAutofit/>
          </a:bodyPr>
          <a:lstStyle/>
          <a:p>
            <a:r>
              <a:rPr lang="en-US" sz="2400" b="1">
                <a:latin typeface="Times New Roman"/>
                <a:cs typeface="Calibri Light"/>
              </a:rPr>
              <a:t>K-NN</a:t>
            </a:r>
            <a:endParaRPr lang="en-US" sz="2400" b="1">
              <a:latin typeface="Times New Roman"/>
              <a:cs typeface="Times New Roman"/>
            </a:endParaRPr>
          </a:p>
        </p:txBody>
      </p:sp>
      <p:sp>
        <p:nvSpPr>
          <p:cNvPr id="3" name="Content Placeholder 2">
            <a:extLst>
              <a:ext uri="{FF2B5EF4-FFF2-40B4-BE49-F238E27FC236}">
                <a16:creationId xmlns:a16="http://schemas.microsoft.com/office/drawing/2014/main" id="{69B1F563-31A9-3786-3D2B-87CD8E11EE11}"/>
              </a:ext>
            </a:extLst>
          </p:cNvPr>
          <p:cNvSpPr>
            <a:spLocks noGrp="1"/>
          </p:cNvSpPr>
          <p:nvPr>
            <p:ph idx="1"/>
          </p:nvPr>
        </p:nvSpPr>
        <p:spPr/>
        <p:txBody>
          <a:bodyPr/>
          <a:lstStyle/>
          <a:p>
            <a:endParaRPr lang="en-US"/>
          </a:p>
        </p:txBody>
      </p:sp>
      <p:pic>
        <p:nvPicPr>
          <p:cNvPr id="5" name="Picture 4" descr="Graphical user interface, text, email&#10;&#10;Description automatically generated">
            <a:extLst>
              <a:ext uri="{FF2B5EF4-FFF2-40B4-BE49-F238E27FC236}">
                <a16:creationId xmlns:a16="http://schemas.microsoft.com/office/drawing/2014/main" id="{6E11B320-DF14-F622-0186-B8FD94D71D1F}"/>
              </a:ext>
            </a:extLst>
          </p:cNvPr>
          <p:cNvPicPr>
            <a:picLocks noChangeAspect="1"/>
          </p:cNvPicPr>
          <p:nvPr/>
        </p:nvPicPr>
        <p:blipFill rotWithShape="1">
          <a:blip r:embed="rId2"/>
          <a:srcRect r="11876"/>
          <a:stretch/>
        </p:blipFill>
        <p:spPr>
          <a:xfrm>
            <a:off x="833887" y="1610274"/>
            <a:ext cx="10331001" cy="4658255"/>
          </a:xfrm>
          <a:prstGeom prst="rect">
            <a:avLst/>
          </a:prstGeom>
        </p:spPr>
      </p:pic>
    </p:spTree>
    <p:extLst>
      <p:ext uri="{BB962C8B-B14F-4D97-AF65-F5344CB8AC3E}">
        <p14:creationId xmlns:p14="http://schemas.microsoft.com/office/powerpoint/2010/main" val="2566038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6F83D-8AEE-EBBC-2B07-456CE2CB9C30}"/>
              </a:ext>
            </a:extLst>
          </p:cNvPr>
          <p:cNvSpPr>
            <a:spLocks noGrp="1"/>
          </p:cNvSpPr>
          <p:nvPr>
            <p:ph type="title"/>
          </p:nvPr>
        </p:nvSpPr>
        <p:spPr/>
        <p:txBody>
          <a:bodyPr>
            <a:normAutofit/>
          </a:bodyPr>
          <a:lstStyle/>
          <a:p>
            <a:r>
              <a:rPr lang="en-US" sz="2400" b="1">
                <a:latin typeface="Times New Roman"/>
                <a:cs typeface="Calibri Light"/>
              </a:rPr>
              <a:t>PERFORMANCE VECTOR</a:t>
            </a:r>
            <a:endParaRPr lang="en-US" sz="2400">
              <a:latin typeface="Times New Roman"/>
              <a:cs typeface="Times New Roman"/>
            </a:endParaRPr>
          </a:p>
        </p:txBody>
      </p:sp>
      <p:pic>
        <p:nvPicPr>
          <p:cNvPr id="4" name="Picture 4" descr="Graphical user interface, text, application, email&#10;&#10;Description automatically generated">
            <a:extLst>
              <a:ext uri="{FF2B5EF4-FFF2-40B4-BE49-F238E27FC236}">
                <a16:creationId xmlns:a16="http://schemas.microsoft.com/office/drawing/2014/main" id="{67169ADF-8AAE-E746-BAA9-DB5F76E4EFD7}"/>
              </a:ext>
            </a:extLst>
          </p:cNvPr>
          <p:cNvPicPr>
            <a:picLocks noGrp="1" noChangeAspect="1"/>
          </p:cNvPicPr>
          <p:nvPr>
            <p:ph idx="1"/>
          </p:nvPr>
        </p:nvPicPr>
        <p:blipFill>
          <a:blip r:embed="rId2"/>
          <a:stretch>
            <a:fillRect/>
          </a:stretch>
        </p:blipFill>
        <p:spPr>
          <a:xfrm>
            <a:off x="1505730" y="1538078"/>
            <a:ext cx="8849861" cy="4739526"/>
          </a:xfrm>
        </p:spPr>
      </p:pic>
    </p:spTree>
    <p:extLst>
      <p:ext uri="{BB962C8B-B14F-4D97-AF65-F5344CB8AC3E}">
        <p14:creationId xmlns:p14="http://schemas.microsoft.com/office/powerpoint/2010/main" val="2774275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933A6F-B5FF-F6DA-2946-50FFA8A28247}"/>
              </a:ext>
            </a:extLst>
          </p:cNvPr>
          <p:cNvSpPr>
            <a:spLocks noGrp="1"/>
          </p:cNvSpPr>
          <p:nvPr>
            <p:ph idx="1"/>
          </p:nvPr>
        </p:nvSpPr>
        <p:spPr>
          <a:xfrm>
            <a:off x="838200" y="514501"/>
            <a:ext cx="10515600" cy="5934679"/>
          </a:xfrm>
        </p:spPr>
        <p:txBody>
          <a:bodyPr>
            <a:normAutofit fontScale="92500" lnSpcReduction="10000"/>
          </a:bodyPr>
          <a:lstStyle/>
          <a:p>
            <a:pPr lvl="1" algn="just">
              <a:spcBef>
                <a:spcPts val="600"/>
              </a:spcBef>
              <a:spcAft>
                <a:spcPts val="1200"/>
              </a:spcAft>
              <a:buFontTx/>
              <a:buChar char="-"/>
            </a:pPr>
            <a:r>
              <a:rPr lang="en-US" sz="2000" spc="15">
                <a:solidFill>
                  <a:srgbClr val="000000"/>
                </a:solidFill>
                <a:effectLst/>
                <a:latin typeface="Times New Roman" panose="02020603050405020304" pitchFamily="18" charset="0"/>
                <a:ea typeface="Times New Roman" panose="02020603050405020304" pitchFamily="18" charset="0"/>
              </a:rPr>
              <a:t>Modeling: In a given data collection, a model is an abstract representation of the data and its relationships. We must use a previously prepared data set where we are aware of all the attributes, including the target class attribute, in order to create a stable model. The data set used to build a model is referred to as the training data set. We must also check the test data set, which is a different known data set, to determine the viability of the developed model. Seven training records are used to synthesize and generalize the equation-based model. Using a variety of modeling algorithms or training data sets, ensemble modeling is the process of building numerous varied models to predict an outcome.</a:t>
            </a:r>
            <a:endParaRPr lang="en-US" sz="2000">
              <a:effectLst/>
              <a:latin typeface="Times New Roman" panose="02020603050405020304" pitchFamily="18" charset="0"/>
              <a:ea typeface="Times New Roman" panose="02020603050405020304" pitchFamily="18" charset="0"/>
            </a:endParaRPr>
          </a:p>
          <a:p>
            <a:pPr marR="0" lvl="1" algn="just">
              <a:spcBef>
                <a:spcPts val="600"/>
              </a:spcBef>
              <a:spcAft>
                <a:spcPts val="1200"/>
              </a:spcAft>
              <a:buFontTx/>
              <a:buChar char="-"/>
            </a:pPr>
            <a:r>
              <a:rPr lang="en-US" sz="2000" spc="15">
                <a:solidFill>
                  <a:srgbClr val="000000"/>
                </a:solidFill>
                <a:effectLst/>
                <a:latin typeface="Times New Roman" panose="02020603050405020304" pitchFamily="18" charset="0"/>
                <a:ea typeface="Times New Roman" panose="02020603050405020304" pitchFamily="18" charset="0"/>
              </a:rPr>
              <a:t>Application: This is the stage at which the model is "live" or ready for production is deployment or application. The outcomes of data mining, whether a model for predictive tasks, a learning framework for association rules, or a clustering algorithm, need to be integrated into the business process in applications. During the model deployment stage, it is important to evaluate the model's readiness as well as its technological integration, reaction time, maintenance, and assimilation.</a:t>
            </a:r>
            <a:endParaRPr lang="en-US" sz="2000">
              <a:latin typeface="Times New Roman" panose="02020603050405020304" pitchFamily="18" charset="0"/>
              <a:ea typeface="Times New Roman" panose="02020603050405020304" pitchFamily="18" charset="0"/>
            </a:endParaRPr>
          </a:p>
          <a:p>
            <a:pPr marR="0" lvl="1" algn="just">
              <a:spcBef>
                <a:spcPts val="600"/>
              </a:spcBef>
              <a:spcAft>
                <a:spcPts val="1200"/>
              </a:spcAft>
              <a:buFontTx/>
              <a:buChar char="-"/>
            </a:pPr>
            <a:r>
              <a:rPr lang="en-US" sz="2000" spc="15">
                <a:solidFill>
                  <a:srgbClr val="000000"/>
                </a:solidFill>
                <a:effectLst/>
                <a:latin typeface="Times New Roman" panose="02020603050405020304" pitchFamily="18" charset="0"/>
                <a:ea typeface="Times New Roman" panose="02020603050405020304" pitchFamily="18" charset="0"/>
              </a:rPr>
              <a:t>Knowledge: The method of data mining offers a framework for obtaining nontrivial information from data. In addition to traditional time series reporting or straightforward statistical processing, we need to use sophisticated strategies like data mining algorithms to extract knowledge from these vast data assets. Prior information serves as the foundation of the data mining process, and posterior knowledge—the incremental business insight gained via the process. It is intended to be utilized as a series of iterative, separate phases that support knowledge development rather than as a set of fixed rules.</a:t>
            </a:r>
            <a:endParaRPr lang="en-US" sz="2000">
              <a:effectLst/>
              <a:latin typeface="Times New Roman" panose="02020603050405020304" pitchFamily="18" charset="0"/>
              <a:ea typeface="Times New Roman" panose="02020603050405020304" pitchFamily="18" charset="0"/>
            </a:endParaRPr>
          </a:p>
          <a:p>
            <a:endParaRPr lang="en-US" sz="2000"/>
          </a:p>
        </p:txBody>
      </p:sp>
    </p:spTree>
    <p:extLst>
      <p:ext uri="{BB962C8B-B14F-4D97-AF65-F5344CB8AC3E}">
        <p14:creationId xmlns:p14="http://schemas.microsoft.com/office/powerpoint/2010/main" val="1496405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chart&#10;&#10;Description automatically generated">
            <a:extLst>
              <a:ext uri="{FF2B5EF4-FFF2-40B4-BE49-F238E27FC236}">
                <a16:creationId xmlns:a16="http://schemas.microsoft.com/office/drawing/2014/main" id="{5CD4B8AA-EF74-2EC0-7C81-3362E0F69BFF}"/>
              </a:ext>
            </a:extLst>
          </p:cNvPr>
          <p:cNvPicPr>
            <a:picLocks noChangeAspect="1"/>
          </p:cNvPicPr>
          <p:nvPr/>
        </p:nvPicPr>
        <p:blipFill>
          <a:blip r:embed="rId2"/>
          <a:stretch>
            <a:fillRect/>
          </a:stretch>
        </p:blipFill>
        <p:spPr>
          <a:xfrm>
            <a:off x="1639148" y="643467"/>
            <a:ext cx="8913703" cy="5571065"/>
          </a:xfrm>
          <a:prstGeom prst="rect">
            <a:avLst/>
          </a:prstGeom>
          <a:ln>
            <a:noFill/>
          </a:ln>
        </p:spPr>
      </p:pic>
    </p:spTree>
    <p:extLst>
      <p:ext uri="{BB962C8B-B14F-4D97-AF65-F5344CB8AC3E}">
        <p14:creationId xmlns:p14="http://schemas.microsoft.com/office/powerpoint/2010/main" val="420601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2AC9-23C9-9010-5024-ACE1B73E5278}"/>
              </a:ext>
            </a:extLst>
          </p:cNvPr>
          <p:cNvSpPr>
            <a:spLocks noGrp="1"/>
          </p:cNvSpPr>
          <p:nvPr>
            <p:ph type="title"/>
          </p:nvPr>
        </p:nvSpPr>
        <p:spPr/>
        <p:txBody>
          <a:bodyPr>
            <a:normAutofit/>
          </a:bodyPr>
          <a:lstStyle/>
          <a:p>
            <a:r>
              <a:rPr lang="en-US">
                <a:latin typeface="Times New Roman"/>
                <a:cs typeface="Calibri Light"/>
              </a:rPr>
              <a:t>MODEL EVALUATION</a:t>
            </a:r>
            <a:endParaRPr lang="en-US">
              <a:latin typeface="Times New Roman"/>
              <a:cs typeface="Times New Roman"/>
            </a:endParaRPr>
          </a:p>
        </p:txBody>
      </p:sp>
      <p:sp>
        <p:nvSpPr>
          <p:cNvPr id="3" name="Content Placeholder 2">
            <a:extLst>
              <a:ext uri="{FF2B5EF4-FFF2-40B4-BE49-F238E27FC236}">
                <a16:creationId xmlns:a16="http://schemas.microsoft.com/office/drawing/2014/main" id="{15CC8833-5FBF-98A9-B0A7-B7FAE2BEDEF1}"/>
              </a:ext>
            </a:extLst>
          </p:cNvPr>
          <p:cNvSpPr>
            <a:spLocks noGrp="1"/>
          </p:cNvSpPr>
          <p:nvPr>
            <p:ph idx="1"/>
          </p:nvPr>
        </p:nvSpPr>
        <p:spPr/>
        <p:txBody>
          <a:bodyPr vert="horz" lIns="91440" tIns="45720" rIns="91440" bIns="45720" rtlCol="0" anchor="t">
            <a:normAutofit/>
          </a:bodyPr>
          <a:lstStyle/>
          <a:p>
            <a:r>
              <a:rPr lang="en-US" sz="2400">
                <a:latin typeface="Times New Roman"/>
                <a:ea typeface="+mn-lt"/>
                <a:cs typeface="+mn-lt"/>
              </a:rPr>
              <a:t>We will now see how to build a decision tree model on this data. As mentioned , the Validation operator allows us to build a model and apply it on validation data in the same step. This means that two operations—model building and model evaluation—must be configured using the same operator.</a:t>
            </a:r>
          </a:p>
          <a:p>
            <a:endParaRPr lang="en-US" sz="2400">
              <a:latin typeface="Times New Roman"/>
              <a:cs typeface="Calibri"/>
            </a:endParaRPr>
          </a:p>
        </p:txBody>
      </p:sp>
    </p:spTree>
    <p:extLst>
      <p:ext uri="{BB962C8B-B14F-4D97-AF65-F5344CB8AC3E}">
        <p14:creationId xmlns:p14="http://schemas.microsoft.com/office/powerpoint/2010/main" val="2678381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F2050-8E04-A61A-D990-146A8B142AF3}"/>
              </a:ext>
            </a:extLst>
          </p:cNvPr>
          <p:cNvSpPr>
            <a:spLocks noGrp="1"/>
          </p:cNvSpPr>
          <p:nvPr>
            <p:ph type="title"/>
          </p:nvPr>
        </p:nvSpPr>
        <p:spPr/>
        <p:txBody>
          <a:bodyPr>
            <a:normAutofit/>
          </a:bodyPr>
          <a:lstStyle/>
          <a:p>
            <a:r>
              <a:rPr lang="en-US" sz="2400" b="1">
                <a:latin typeface="Times New Roman"/>
                <a:cs typeface="Calibri Light"/>
              </a:rPr>
              <a:t>PROCESS</a:t>
            </a:r>
            <a:endParaRPr lang="en-US" sz="2400">
              <a:latin typeface="Times New Roman"/>
              <a:cs typeface="Calibri Light"/>
            </a:endParaRPr>
          </a:p>
        </p:txBody>
      </p:sp>
      <p:pic>
        <p:nvPicPr>
          <p:cNvPr id="4" name="Picture 4" descr="Graphical user interface, application&#10;&#10;Description automatically generated">
            <a:extLst>
              <a:ext uri="{FF2B5EF4-FFF2-40B4-BE49-F238E27FC236}">
                <a16:creationId xmlns:a16="http://schemas.microsoft.com/office/drawing/2014/main" id="{0C855A0B-3F4A-E6F1-BAC1-BE0690B209FB}"/>
              </a:ext>
            </a:extLst>
          </p:cNvPr>
          <p:cNvPicPr>
            <a:picLocks noGrp="1" noChangeAspect="1"/>
          </p:cNvPicPr>
          <p:nvPr>
            <p:ph idx="1"/>
          </p:nvPr>
        </p:nvPicPr>
        <p:blipFill>
          <a:blip r:embed="rId2"/>
          <a:stretch>
            <a:fillRect/>
          </a:stretch>
        </p:blipFill>
        <p:spPr>
          <a:xfrm>
            <a:off x="1456083" y="1423059"/>
            <a:ext cx="8834135" cy="4753904"/>
          </a:xfrm>
        </p:spPr>
      </p:pic>
    </p:spTree>
    <p:extLst>
      <p:ext uri="{BB962C8B-B14F-4D97-AF65-F5344CB8AC3E}">
        <p14:creationId xmlns:p14="http://schemas.microsoft.com/office/powerpoint/2010/main" val="3341254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8B664-2C3A-E87A-788E-FBD755E053F4}"/>
              </a:ext>
            </a:extLst>
          </p:cNvPr>
          <p:cNvSpPr>
            <a:spLocks noGrp="1"/>
          </p:cNvSpPr>
          <p:nvPr>
            <p:ph type="title"/>
          </p:nvPr>
        </p:nvSpPr>
        <p:spPr/>
        <p:txBody>
          <a:bodyPr>
            <a:normAutofit/>
          </a:bodyPr>
          <a:lstStyle/>
          <a:p>
            <a:r>
              <a:rPr lang="en-US" sz="2400" b="1" dirty="0">
                <a:latin typeface="Times New Roman"/>
                <a:cs typeface="Calibri Light"/>
              </a:rPr>
              <a:t>LIFT CHART</a:t>
            </a:r>
          </a:p>
        </p:txBody>
      </p:sp>
      <p:sp>
        <p:nvSpPr>
          <p:cNvPr id="3" name="Content Placeholder 2">
            <a:extLst>
              <a:ext uri="{FF2B5EF4-FFF2-40B4-BE49-F238E27FC236}">
                <a16:creationId xmlns:a16="http://schemas.microsoft.com/office/drawing/2014/main" id="{0532B1A3-486A-D0BB-0257-135E56EDAA0F}"/>
              </a:ext>
            </a:extLst>
          </p:cNvPr>
          <p:cNvSpPr>
            <a:spLocks noGrp="1"/>
          </p:cNvSpPr>
          <p:nvPr>
            <p:ph idx="1"/>
          </p:nvPr>
        </p:nvSpPr>
        <p:spPr/>
        <p:txBody>
          <a:bodyPr/>
          <a:lstStyle/>
          <a:p>
            <a:endParaRPr lang="en-US"/>
          </a:p>
        </p:txBody>
      </p:sp>
      <p:pic>
        <p:nvPicPr>
          <p:cNvPr id="5" name="Picture 4" descr="Chart, bar chart&#10;&#10;Description automatically generated">
            <a:extLst>
              <a:ext uri="{FF2B5EF4-FFF2-40B4-BE49-F238E27FC236}">
                <a16:creationId xmlns:a16="http://schemas.microsoft.com/office/drawing/2014/main" id="{9E769847-07BE-4EE7-5E4C-2780382E9B0B}"/>
              </a:ext>
            </a:extLst>
          </p:cNvPr>
          <p:cNvPicPr>
            <a:picLocks noChangeAspect="1"/>
          </p:cNvPicPr>
          <p:nvPr/>
        </p:nvPicPr>
        <p:blipFill>
          <a:blip r:embed="rId2"/>
          <a:stretch>
            <a:fillRect/>
          </a:stretch>
        </p:blipFill>
        <p:spPr>
          <a:xfrm>
            <a:off x="837920" y="1493000"/>
            <a:ext cx="10720096" cy="4545405"/>
          </a:xfrm>
          <a:prstGeom prst="rect">
            <a:avLst/>
          </a:prstGeom>
        </p:spPr>
      </p:pic>
    </p:spTree>
    <p:extLst>
      <p:ext uri="{BB962C8B-B14F-4D97-AF65-F5344CB8AC3E}">
        <p14:creationId xmlns:p14="http://schemas.microsoft.com/office/powerpoint/2010/main" val="3105443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A310-397E-A344-82FA-46121B77FDA7}"/>
              </a:ext>
            </a:extLst>
          </p:cNvPr>
          <p:cNvSpPr>
            <a:spLocks noGrp="1"/>
          </p:cNvSpPr>
          <p:nvPr>
            <p:ph type="title"/>
          </p:nvPr>
        </p:nvSpPr>
        <p:spPr/>
        <p:txBody>
          <a:bodyPr>
            <a:normAutofit/>
          </a:bodyPr>
          <a:lstStyle/>
          <a:p>
            <a:r>
              <a:rPr lang="en-US" sz="2400" b="1">
                <a:latin typeface="Times New Roman"/>
                <a:cs typeface="Calibri Light"/>
              </a:rPr>
              <a:t>PERFORMANCE VECTOR</a:t>
            </a:r>
          </a:p>
        </p:txBody>
      </p:sp>
      <p:pic>
        <p:nvPicPr>
          <p:cNvPr id="4" name="Picture 4" descr="Graphical user interface, text, application&#10;&#10;Description automatically generated">
            <a:extLst>
              <a:ext uri="{FF2B5EF4-FFF2-40B4-BE49-F238E27FC236}">
                <a16:creationId xmlns:a16="http://schemas.microsoft.com/office/drawing/2014/main" id="{DB4B961C-2449-0D45-7849-91CBF0871C9B}"/>
              </a:ext>
            </a:extLst>
          </p:cNvPr>
          <p:cNvPicPr>
            <a:picLocks noGrp="1" noChangeAspect="1"/>
          </p:cNvPicPr>
          <p:nvPr>
            <p:ph idx="1"/>
          </p:nvPr>
        </p:nvPicPr>
        <p:blipFill>
          <a:blip r:embed="rId2"/>
          <a:stretch>
            <a:fillRect/>
          </a:stretch>
        </p:blipFill>
        <p:spPr>
          <a:xfrm>
            <a:off x="2246838" y="1509324"/>
            <a:ext cx="7985870" cy="4667639"/>
          </a:xfrm>
        </p:spPr>
      </p:pic>
    </p:spTree>
    <p:extLst>
      <p:ext uri="{BB962C8B-B14F-4D97-AF65-F5344CB8AC3E}">
        <p14:creationId xmlns:p14="http://schemas.microsoft.com/office/powerpoint/2010/main" val="19882144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09873-C573-F257-2AA6-E33CE1972028}"/>
              </a:ext>
            </a:extLst>
          </p:cNvPr>
          <p:cNvSpPr>
            <a:spLocks noGrp="1"/>
          </p:cNvSpPr>
          <p:nvPr>
            <p:ph type="title"/>
          </p:nvPr>
        </p:nvSpPr>
        <p:spPr/>
        <p:txBody>
          <a:bodyPr/>
          <a:lstStyle/>
          <a:p>
            <a:r>
              <a:rPr lang="en-US" sz="4000" dirty="0">
                <a:latin typeface="Times New Roman"/>
                <a:cs typeface="Calibri Light"/>
              </a:rPr>
              <a:t>ARTIFICIAL NEURAL NETWORK </a:t>
            </a:r>
            <a:br>
              <a:rPr lang="en-US" sz="4000" dirty="0">
                <a:latin typeface="Times New Roman"/>
                <a:cs typeface="Calibri Light"/>
              </a:rPr>
            </a:br>
            <a:r>
              <a:rPr lang="en-US" sz="4000" dirty="0">
                <a:latin typeface="Times New Roman"/>
                <a:cs typeface="Calibri Light"/>
              </a:rPr>
              <a:t>(A-NN)</a:t>
            </a:r>
            <a:r>
              <a:rPr lang="en-US" dirty="0">
                <a:latin typeface="Times New Roman"/>
                <a:cs typeface="Calibri Light"/>
              </a:rPr>
              <a:t> </a:t>
            </a:r>
            <a:endParaRPr lang="en-US">
              <a:latin typeface="Times New Roman"/>
              <a:cs typeface="Times New Roman"/>
            </a:endParaRPr>
          </a:p>
        </p:txBody>
      </p:sp>
      <p:sp>
        <p:nvSpPr>
          <p:cNvPr id="3" name="Content Placeholder 2">
            <a:extLst>
              <a:ext uri="{FF2B5EF4-FFF2-40B4-BE49-F238E27FC236}">
                <a16:creationId xmlns:a16="http://schemas.microsoft.com/office/drawing/2014/main" id="{C2B7EC19-3708-0AD9-5D99-682BF1852023}"/>
              </a:ext>
            </a:extLst>
          </p:cNvPr>
          <p:cNvSpPr>
            <a:spLocks noGrp="1"/>
          </p:cNvSpPr>
          <p:nvPr>
            <p:ph idx="1"/>
          </p:nvPr>
        </p:nvSpPr>
        <p:spPr/>
        <p:txBody>
          <a:bodyPr vert="horz" lIns="91440" tIns="45720" rIns="91440" bIns="45720" rtlCol="0" anchor="t">
            <a:noAutofit/>
          </a:bodyPr>
          <a:lstStyle/>
          <a:p>
            <a:pPr algn="just"/>
            <a:r>
              <a:rPr lang="en-US" sz="2000" dirty="0">
                <a:latin typeface="Times New Roman"/>
                <a:ea typeface="+mn-lt"/>
                <a:cs typeface="+mn-lt"/>
              </a:rPr>
              <a:t>ANN models frequently have numerous layers of neurons. The issue domain's raw data is sent to the first layer, sometimes referred to as the input layer. The following layers, referred to as the hidden layers, carry out intricate calculations on the incoming data. The computation's results are then produced by the output layer.</a:t>
            </a:r>
            <a:endParaRPr lang="en-US" sz="2000" dirty="0">
              <a:latin typeface="Times New Roman"/>
              <a:cs typeface="Calibri" panose="020F0502020204030204"/>
            </a:endParaRPr>
          </a:p>
          <a:p>
            <a:pPr algn="just"/>
            <a:r>
              <a:rPr lang="en-US" sz="2000" dirty="0">
                <a:latin typeface="Times New Roman"/>
                <a:ea typeface="+mn-lt"/>
                <a:cs typeface="+mn-lt"/>
              </a:rPr>
              <a:t>Each neuron in the ANN gets input from a single neuron or multiple neurons in the layer below, processes this input using an activation function, and then sends the output to a single neuron or multiple neurons in the layer above. During the training process, the weights and biases of the connections between the neurons are modified to enhance the model's performance.</a:t>
            </a:r>
          </a:p>
          <a:p>
            <a:pPr algn="just"/>
            <a:r>
              <a:rPr lang="en-US" sz="2000" dirty="0">
                <a:latin typeface="Times New Roman"/>
                <a:cs typeface="Times New Roman"/>
              </a:rPr>
              <a:t>Natural language processing, picture and speech recognition, financial forecasting, and many more fields make use of ANNs. They may understand intricate correlations between input and output data without explicit programming because of their tremendous adaptability.</a:t>
            </a:r>
          </a:p>
          <a:p>
            <a:pPr algn="just"/>
            <a:endParaRPr lang="en-US" sz="1800">
              <a:latin typeface="Times New Roman"/>
              <a:cs typeface="Calibri"/>
            </a:endParaRPr>
          </a:p>
        </p:txBody>
      </p:sp>
    </p:spTree>
    <p:extLst>
      <p:ext uri="{BB962C8B-B14F-4D97-AF65-F5344CB8AC3E}">
        <p14:creationId xmlns:p14="http://schemas.microsoft.com/office/powerpoint/2010/main" val="2549147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CD4E-29F8-90F9-94CC-AE51713B400A}"/>
              </a:ext>
            </a:extLst>
          </p:cNvPr>
          <p:cNvSpPr>
            <a:spLocks noGrp="1"/>
          </p:cNvSpPr>
          <p:nvPr>
            <p:ph type="title"/>
          </p:nvPr>
        </p:nvSpPr>
        <p:spPr/>
        <p:txBody>
          <a:bodyPr>
            <a:normAutofit/>
          </a:bodyPr>
          <a:lstStyle/>
          <a:p>
            <a:r>
              <a:rPr lang="en-US" sz="2400" b="1">
                <a:latin typeface="Times New Roman"/>
                <a:cs typeface="Calibri Light"/>
              </a:rPr>
              <a:t>PROCESS</a:t>
            </a:r>
            <a:endParaRPr lang="en-US" sz="2400" b="1">
              <a:latin typeface="Times New Roman"/>
              <a:cs typeface="Times New Roman"/>
            </a:endParaRPr>
          </a:p>
        </p:txBody>
      </p:sp>
      <p:pic>
        <p:nvPicPr>
          <p:cNvPr id="4" name="Picture 4" descr="Diagram&#10;&#10;Description automatically generated">
            <a:extLst>
              <a:ext uri="{FF2B5EF4-FFF2-40B4-BE49-F238E27FC236}">
                <a16:creationId xmlns:a16="http://schemas.microsoft.com/office/drawing/2014/main" id="{DDD33277-669C-C2D6-DF70-E9FC4BBB914F}"/>
              </a:ext>
            </a:extLst>
          </p:cNvPr>
          <p:cNvPicPr>
            <a:picLocks noGrp="1" noChangeAspect="1"/>
          </p:cNvPicPr>
          <p:nvPr>
            <p:ph idx="1"/>
          </p:nvPr>
        </p:nvPicPr>
        <p:blipFill>
          <a:blip r:embed="rId2"/>
          <a:stretch>
            <a:fillRect/>
          </a:stretch>
        </p:blipFill>
        <p:spPr>
          <a:xfrm>
            <a:off x="2174970" y="1825625"/>
            <a:ext cx="7842060" cy="4351338"/>
          </a:xfrm>
        </p:spPr>
      </p:pic>
    </p:spTree>
    <p:extLst>
      <p:ext uri="{BB962C8B-B14F-4D97-AF65-F5344CB8AC3E}">
        <p14:creationId xmlns:p14="http://schemas.microsoft.com/office/powerpoint/2010/main" val="2618232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6AC2-F16B-430D-120C-5E2AF60234F2}"/>
              </a:ext>
            </a:extLst>
          </p:cNvPr>
          <p:cNvSpPr>
            <a:spLocks noGrp="1"/>
          </p:cNvSpPr>
          <p:nvPr>
            <p:ph type="title"/>
          </p:nvPr>
        </p:nvSpPr>
        <p:spPr/>
        <p:txBody>
          <a:bodyPr>
            <a:normAutofit/>
          </a:bodyPr>
          <a:lstStyle/>
          <a:p>
            <a:r>
              <a:rPr lang="en-US" sz="2400" b="1">
                <a:latin typeface="Times New Roman"/>
                <a:cs typeface="Calibri Light"/>
              </a:rPr>
              <a:t>NEURAL NETWORK</a:t>
            </a:r>
            <a:endParaRPr lang="en-US" sz="2400" b="1">
              <a:latin typeface="Times New Roman"/>
              <a:cs typeface="Times New Roman"/>
            </a:endParaRPr>
          </a:p>
        </p:txBody>
      </p:sp>
      <p:pic>
        <p:nvPicPr>
          <p:cNvPr id="4" name="Picture 4" descr="Diagram&#10;&#10;Description automatically generated">
            <a:extLst>
              <a:ext uri="{FF2B5EF4-FFF2-40B4-BE49-F238E27FC236}">
                <a16:creationId xmlns:a16="http://schemas.microsoft.com/office/drawing/2014/main" id="{BE23331C-430A-515B-F07C-11DC4062214F}"/>
              </a:ext>
            </a:extLst>
          </p:cNvPr>
          <p:cNvPicPr>
            <a:picLocks noGrp="1" noChangeAspect="1"/>
          </p:cNvPicPr>
          <p:nvPr>
            <p:ph idx="1"/>
          </p:nvPr>
        </p:nvPicPr>
        <p:blipFill>
          <a:blip r:embed="rId2"/>
          <a:stretch>
            <a:fillRect/>
          </a:stretch>
        </p:blipFill>
        <p:spPr>
          <a:xfrm>
            <a:off x="2020377" y="1653097"/>
            <a:ext cx="6771020" cy="4523866"/>
          </a:xfrm>
        </p:spPr>
      </p:pic>
    </p:spTree>
    <p:extLst>
      <p:ext uri="{BB962C8B-B14F-4D97-AF65-F5344CB8AC3E}">
        <p14:creationId xmlns:p14="http://schemas.microsoft.com/office/powerpoint/2010/main" val="608528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A81A1-449E-5656-B686-473AA7A1DD80}"/>
              </a:ext>
            </a:extLst>
          </p:cNvPr>
          <p:cNvSpPr>
            <a:spLocks noGrp="1"/>
          </p:cNvSpPr>
          <p:nvPr>
            <p:ph type="title"/>
          </p:nvPr>
        </p:nvSpPr>
        <p:spPr/>
        <p:txBody>
          <a:bodyPr>
            <a:normAutofit/>
          </a:bodyPr>
          <a:lstStyle/>
          <a:p>
            <a:r>
              <a:rPr lang="en-US" sz="2400" b="1">
                <a:latin typeface="Times New Roman"/>
                <a:cs typeface="Calibri Light"/>
              </a:rPr>
              <a:t>PERFORMANCE</a:t>
            </a:r>
            <a:endParaRPr lang="en-US" sz="2400" b="1">
              <a:latin typeface="Times New Roman"/>
              <a:cs typeface="Times New Roman"/>
            </a:endParaRPr>
          </a:p>
        </p:txBody>
      </p:sp>
      <p:pic>
        <p:nvPicPr>
          <p:cNvPr id="4" name="Picture 4" descr="Table&#10;&#10;Description automatically generated">
            <a:extLst>
              <a:ext uri="{FF2B5EF4-FFF2-40B4-BE49-F238E27FC236}">
                <a16:creationId xmlns:a16="http://schemas.microsoft.com/office/drawing/2014/main" id="{68825BF9-26D1-0A3C-1CF0-F949FB42861B}"/>
              </a:ext>
            </a:extLst>
          </p:cNvPr>
          <p:cNvPicPr>
            <a:picLocks noGrp="1" noChangeAspect="1"/>
          </p:cNvPicPr>
          <p:nvPr>
            <p:ph idx="1"/>
          </p:nvPr>
        </p:nvPicPr>
        <p:blipFill>
          <a:blip r:embed="rId2"/>
          <a:stretch>
            <a:fillRect/>
          </a:stretch>
        </p:blipFill>
        <p:spPr>
          <a:xfrm>
            <a:off x="1452562" y="2672556"/>
            <a:ext cx="9286875" cy="2657475"/>
          </a:xfrm>
        </p:spPr>
      </p:pic>
    </p:spTree>
    <p:extLst>
      <p:ext uri="{BB962C8B-B14F-4D97-AF65-F5344CB8AC3E}">
        <p14:creationId xmlns:p14="http://schemas.microsoft.com/office/powerpoint/2010/main" val="3061328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7398-2AD9-CF27-C17B-E66D74BBCBBC}"/>
              </a:ext>
            </a:extLst>
          </p:cNvPr>
          <p:cNvSpPr>
            <a:spLocks noGrp="1"/>
          </p:cNvSpPr>
          <p:nvPr>
            <p:ph type="title"/>
          </p:nvPr>
        </p:nvSpPr>
        <p:spPr/>
        <p:txBody>
          <a:bodyPr/>
          <a:lstStyle/>
          <a:p>
            <a:r>
              <a:rPr lang="en-US">
                <a:latin typeface="Times New Roman"/>
                <a:cs typeface="Times New Roman"/>
              </a:rPr>
              <a:t>ASSOCIATION ANALYSIS</a:t>
            </a:r>
          </a:p>
        </p:txBody>
      </p:sp>
      <p:sp>
        <p:nvSpPr>
          <p:cNvPr id="3" name="Content Placeholder 2">
            <a:extLst>
              <a:ext uri="{FF2B5EF4-FFF2-40B4-BE49-F238E27FC236}">
                <a16:creationId xmlns:a16="http://schemas.microsoft.com/office/drawing/2014/main" id="{3A22FD22-ABF6-C8C9-3948-9F0BB892B935}"/>
              </a:ext>
            </a:extLst>
          </p:cNvPr>
          <p:cNvSpPr>
            <a:spLocks noGrp="1"/>
          </p:cNvSpPr>
          <p:nvPr>
            <p:ph idx="1"/>
          </p:nvPr>
        </p:nvSpPr>
        <p:spPr/>
        <p:txBody>
          <a:bodyPr vert="horz" lIns="91440" tIns="45720" rIns="91440" bIns="45720" rtlCol="0" anchor="t">
            <a:normAutofit/>
          </a:bodyPr>
          <a:lstStyle/>
          <a:p>
            <a:pPr algn="just">
              <a:lnSpc>
                <a:spcPct val="100000"/>
              </a:lnSpc>
              <a:spcBef>
                <a:spcPts val="0"/>
              </a:spcBef>
            </a:pPr>
            <a:r>
              <a:rPr lang="en-US" sz="2000">
                <a:solidFill>
                  <a:srgbClr val="444444"/>
                </a:solidFill>
                <a:latin typeface="Times New Roman"/>
                <a:cs typeface="Calibri"/>
              </a:rPr>
              <a:t>Association analysis is the task of finding interesting relationships in large datasets. These interesting relationships can take two forms: frequent item sets or association rules. Frequent item sets are a collection of items that frequently occur together. </a:t>
            </a:r>
            <a:endParaRPr lang="en-US"/>
          </a:p>
          <a:p>
            <a:pPr algn="just">
              <a:lnSpc>
                <a:spcPct val="100000"/>
              </a:lnSpc>
              <a:spcBef>
                <a:spcPts val="0"/>
              </a:spcBef>
            </a:pPr>
            <a:r>
              <a:rPr lang="en-US" sz="2000">
                <a:solidFill>
                  <a:srgbClr val="444444"/>
                </a:solidFill>
                <a:latin typeface="Times New Roman"/>
                <a:cs typeface="Calibri"/>
              </a:rPr>
              <a:t>Using this model we are going to predict the diabetics in pregnant women. </a:t>
            </a:r>
          </a:p>
          <a:p>
            <a:pPr algn="just">
              <a:lnSpc>
                <a:spcPct val="100000"/>
              </a:lnSpc>
              <a:spcBef>
                <a:spcPts val="0"/>
              </a:spcBef>
            </a:pPr>
            <a:r>
              <a:rPr lang="en-US" sz="2000">
                <a:solidFill>
                  <a:srgbClr val="444444"/>
                </a:solidFill>
                <a:latin typeface="Times New Roman"/>
                <a:cs typeface="Calibri"/>
              </a:rPr>
              <a:t>In association analysis, a collection of zero or more items is termed an itemset. If an itemset contains k items, it is called a k-itemset. For instance, {Diabetics, Age, Pregnant Women} is an example of a 3-itemset. The null (or empty) set is an itemset that does not contain any items.</a:t>
            </a:r>
          </a:p>
          <a:p>
            <a:pPr marL="0" indent="0" algn="just">
              <a:buNone/>
            </a:pPr>
            <a:endParaRPr lang="en-US" sz="2000">
              <a:latin typeface="Times New Roman"/>
              <a:cs typeface="Calibri"/>
            </a:endParaRPr>
          </a:p>
        </p:txBody>
      </p:sp>
    </p:spTree>
    <p:extLst>
      <p:ext uri="{BB962C8B-B14F-4D97-AF65-F5344CB8AC3E}">
        <p14:creationId xmlns:p14="http://schemas.microsoft.com/office/powerpoint/2010/main" val="588221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625F-75E8-A611-23DB-6D39D8E9E30D}"/>
              </a:ext>
            </a:extLst>
          </p:cNvPr>
          <p:cNvSpPr>
            <a:spLocks noGrp="1"/>
          </p:cNvSpPr>
          <p:nvPr>
            <p:ph type="title"/>
          </p:nvPr>
        </p:nvSpPr>
        <p:spPr/>
        <p:txBody>
          <a:bodyPr/>
          <a:lstStyle/>
          <a:p>
            <a:r>
              <a:rPr lang="en-US">
                <a:latin typeface="Times New Roman"/>
                <a:cs typeface="Times New Roman"/>
              </a:rPr>
              <a:t>EMSEMBLE LEARNER MODEL</a:t>
            </a:r>
            <a:endParaRPr lang="en-US">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73D94863-7B1A-5E23-E050-9FEF587CC769}"/>
              </a:ext>
            </a:extLst>
          </p:cNvPr>
          <p:cNvSpPr>
            <a:spLocks noGrp="1"/>
          </p:cNvSpPr>
          <p:nvPr>
            <p:ph idx="1"/>
          </p:nvPr>
        </p:nvSpPr>
        <p:spPr/>
        <p:txBody>
          <a:bodyPr vert="horz" lIns="91440" tIns="45720" rIns="91440" bIns="45720" rtlCol="0" anchor="t">
            <a:normAutofit/>
          </a:bodyPr>
          <a:lstStyle/>
          <a:p>
            <a:pPr algn="just"/>
            <a:r>
              <a:rPr lang="en-US" sz="1800">
                <a:latin typeface="Times New Roman"/>
                <a:ea typeface="+mn-lt"/>
                <a:cs typeface="+mn-lt"/>
              </a:rPr>
              <a:t>The ensemble learner will use each individual prediction model to optimize the hypothesis-finding problem, then combine them to create an aggregate model. </a:t>
            </a:r>
            <a:endParaRPr lang="en-US" sz="1800">
              <a:latin typeface="Times New Roman"/>
              <a:cs typeface="Calibri" panose="020F0502020204030204"/>
            </a:endParaRPr>
          </a:p>
          <a:p>
            <a:pPr algn="just"/>
            <a:r>
              <a:rPr lang="en-US" sz="1800">
                <a:latin typeface="Times New Roman"/>
                <a:ea typeface="+mn-lt"/>
                <a:cs typeface="+mn-lt"/>
              </a:rPr>
              <a:t>By merging various hypotheses into one, for superior models. </a:t>
            </a:r>
            <a:endParaRPr lang="en-US" sz="1800">
              <a:latin typeface="Times New Roman"/>
              <a:cs typeface="Times New Roman"/>
            </a:endParaRPr>
          </a:p>
          <a:p>
            <a:pPr algn="just"/>
            <a:r>
              <a:rPr lang="en-US" sz="1800">
                <a:latin typeface="Times New Roman"/>
                <a:ea typeface="+mn-lt"/>
                <a:cs typeface="+mn-lt"/>
              </a:rPr>
              <a:t>Using other methods to match the base models independently by changing the training set's examples. </a:t>
            </a:r>
            <a:endParaRPr lang="en-US" sz="1800">
              <a:latin typeface="Times New Roman"/>
              <a:cs typeface="Times New Roman"/>
            </a:endParaRPr>
          </a:p>
          <a:p>
            <a:pPr marL="0" indent="0" algn="just">
              <a:buNone/>
            </a:pPr>
            <a:endParaRPr lang="en-US" sz="1800">
              <a:latin typeface="Times New Roman"/>
              <a:ea typeface="+mn-lt"/>
              <a:cs typeface="Calibri"/>
            </a:endParaRPr>
          </a:p>
          <a:p>
            <a:pPr marL="0" indent="0" algn="just">
              <a:buNone/>
            </a:pPr>
            <a:r>
              <a:rPr lang="en-US" sz="1800" b="1">
                <a:latin typeface="Times New Roman"/>
                <a:ea typeface="+mn-lt"/>
                <a:cs typeface="Times New Roman"/>
              </a:rPr>
              <a:t>ENSEMBLE LEARNER BY USING VOTING</a:t>
            </a:r>
            <a:endParaRPr lang="en-US"/>
          </a:p>
          <a:p>
            <a:pPr algn="just"/>
            <a:r>
              <a:rPr lang="en-US" sz="1800">
                <a:latin typeface="Times New Roman"/>
                <a:ea typeface="+mn-lt"/>
                <a:cs typeface="+mn-lt"/>
              </a:rPr>
              <a:t>The inner subprocess of the vote operator is an ensemble learner that contains a number of basic models. </a:t>
            </a:r>
            <a:endParaRPr lang="en-US" sz="1800">
              <a:latin typeface="Times New Roman"/>
              <a:ea typeface="+mn-lt"/>
              <a:cs typeface="Times New Roman"/>
            </a:endParaRPr>
          </a:p>
          <a:p>
            <a:pPr algn="just"/>
            <a:r>
              <a:rPr lang="en-US" sz="1800">
                <a:latin typeface="Times New Roman"/>
                <a:ea typeface="+mn-lt"/>
                <a:cs typeface="+mn-lt"/>
              </a:rPr>
              <a:t>It is possible to apply various base categorization models to the vote meta modeling operator. </a:t>
            </a:r>
            <a:endParaRPr lang="en-US" sz="1800">
              <a:latin typeface="Times New Roman"/>
              <a:cs typeface="Times New Roman"/>
            </a:endParaRPr>
          </a:p>
          <a:p>
            <a:pPr algn="just"/>
            <a:r>
              <a:rPr lang="en-US" sz="1800">
                <a:latin typeface="Times New Roman"/>
                <a:ea typeface="+mn-lt"/>
                <a:cs typeface="+mn-lt"/>
              </a:rPr>
              <a:t>The same training data will be accepted by all of these models, which will then yield unique base models. </a:t>
            </a:r>
            <a:endParaRPr lang="en-US" sz="1800">
              <a:latin typeface="Times New Roman"/>
              <a:cs typeface="Times New Roman"/>
            </a:endParaRPr>
          </a:p>
          <a:p>
            <a:pPr algn="just"/>
            <a:r>
              <a:rPr lang="en-US" sz="1800">
                <a:latin typeface="Times New Roman"/>
                <a:ea typeface="+mn-lt"/>
                <a:cs typeface="+mn-lt"/>
              </a:rPr>
              <a:t>the process of adding up all of these base learners' predictions and giving the vote model's majority forecast.</a:t>
            </a:r>
            <a:endParaRPr lang="en-US" sz="1800">
              <a:latin typeface="Times New Roman"/>
              <a:cs typeface="Times New Roman"/>
            </a:endParaRPr>
          </a:p>
          <a:p>
            <a:pPr algn="just"/>
            <a:endParaRPr lang="en-US" sz="1800">
              <a:latin typeface="Times New Roman"/>
              <a:cs typeface="Calibri"/>
            </a:endParaRPr>
          </a:p>
          <a:p>
            <a:pPr algn="just"/>
            <a:endParaRPr lang="en-US" sz="1800">
              <a:latin typeface="Times New Roman"/>
              <a:cs typeface="Times New Roman"/>
            </a:endParaRPr>
          </a:p>
          <a:p>
            <a:pPr algn="just"/>
            <a:endParaRPr lang="en-US" sz="1800">
              <a:latin typeface="Times New Roman"/>
              <a:cs typeface="Calibri"/>
            </a:endParaRPr>
          </a:p>
        </p:txBody>
      </p:sp>
    </p:spTree>
    <p:extLst>
      <p:ext uri="{BB962C8B-B14F-4D97-AF65-F5344CB8AC3E}">
        <p14:creationId xmlns:p14="http://schemas.microsoft.com/office/powerpoint/2010/main" val="2545540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588B-351C-4E0F-3CC0-D61749251D95}"/>
              </a:ext>
            </a:extLst>
          </p:cNvPr>
          <p:cNvSpPr>
            <a:spLocks noGrp="1"/>
          </p:cNvSpPr>
          <p:nvPr>
            <p:ph type="title"/>
          </p:nvPr>
        </p:nvSpPr>
        <p:spPr/>
        <p:txBody>
          <a:bodyPr/>
          <a:lstStyle/>
          <a:p>
            <a:r>
              <a:rPr lang="en-US" sz="2400" b="1">
                <a:latin typeface="Times New Roman"/>
                <a:cs typeface="Times New Roman"/>
              </a:rPr>
              <a:t>PROCESS</a:t>
            </a:r>
          </a:p>
          <a:p>
            <a:endParaRPr lang="en-US" sz="2400" b="1">
              <a:latin typeface="Times New Roman"/>
              <a:cs typeface="Calibri Light"/>
            </a:endParaRPr>
          </a:p>
        </p:txBody>
      </p:sp>
      <p:pic>
        <p:nvPicPr>
          <p:cNvPr id="4" name="Picture 4" descr="Graphical user interface, application&#10;&#10;Description automatically generated">
            <a:extLst>
              <a:ext uri="{FF2B5EF4-FFF2-40B4-BE49-F238E27FC236}">
                <a16:creationId xmlns:a16="http://schemas.microsoft.com/office/drawing/2014/main" id="{6F096D88-3747-EA7A-2460-B02623B074C4}"/>
              </a:ext>
            </a:extLst>
          </p:cNvPr>
          <p:cNvPicPr>
            <a:picLocks noGrp="1" noChangeAspect="1"/>
          </p:cNvPicPr>
          <p:nvPr>
            <p:ph idx="1"/>
          </p:nvPr>
        </p:nvPicPr>
        <p:blipFill>
          <a:blip r:embed="rId2"/>
          <a:stretch>
            <a:fillRect/>
          </a:stretch>
        </p:blipFill>
        <p:spPr>
          <a:xfrm>
            <a:off x="2926958" y="1825625"/>
            <a:ext cx="6338083" cy="4351338"/>
          </a:xfrm>
        </p:spPr>
      </p:pic>
    </p:spTree>
    <p:extLst>
      <p:ext uri="{BB962C8B-B14F-4D97-AF65-F5344CB8AC3E}">
        <p14:creationId xmlns:p14="http://schemas.microsoft.com/office/powerpoint/2010/main" val="15180259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26E1F-3E78-FEF4-CB7D-1724E5A22D46}"/>
              </a:ext>
            </a:extLst>
          </p:cNvPr>
          <p:cNvSpPr>
            <a:spLocks noGrp="1"/>
          </p:cNvSpPr>
          <p:nvPr>
            <p:ph type="title"/>
          </p:nvPr>
        </p:nvSpPr>
        <p:spPr/>
        <p:txBody>
          <a:bodyPr>
            <a:normAutofit/>
          </a:bodyPr>
          <a:lstStyle/>
          <a:p>
            <a:r>
              <a:rPr lang="en-US" sz="2400" b="1">
                <a:latin typeface="Times New Roman"/>
                <a:cs typeface="Times New Roman"/>
              </a:rPr>
              <a:t>TABLE</a:t>
            </a:r>
          </a:p>
        </p:txBody>
      </p:sp>
      <p:pic>
        <p:nvPicPr>
          <p:cNvPr id="4" name="Picture 4">
            <a:extLst>
              <a:ext uri="{FF2B5EF4-FFF2-40B4-BE49-F238E27FC236}">
                <a16:creationId xmlns:a16="http://schemas.microsoft.com/office/drawing/2014/main" id="{E2B2A292-8A44-60B5-47C9-CC0659D9F984}"/>
              </a:ext>
            </a:extLst>
          </p:cNvPr>
          <p:cNvPicPr>
            <a:picLocks noGrp="1" noChangeAspect="1"/>
          </p:cNvPicPr>
          <p:nvPr>
            <p:ph idx="1"/>
          </p:nvPr>
        </p:nvPicPr>
        <p:blipFill>
          <a:blip r:embed="rId2"/>
          <a:stretch>
            <a:fillRect/>
          </a:stretch>
        </p:blipFill>
        <p:spPr>
          <a:xfrm>
            <a:off x="2878204" y="1825625"/>
            <a:ext cx="6435592" cy="4351338"/>
          </a:xfrm>
        </p:spPr>
      </p:pic>
    </p:spTree>
    <p:extLst>
      <p:ext uri="{BB962C8B-B14F-4D97-AF65-F5344CB8AC3E}">
        <p14:creationId xmlns:p14="http://schemas.microsoft.com/office/powerpoint/2010/main" val="15223274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29FA8-B682-8419-F027-1E256DF9DE07}"/>
              </a:ext>
            </a:extLst>
          </p:cNvPr>
          <p:cNvSpPr>
            <a:spLocks noGrp="1"/>
          </p:cNvSpPr>
          <p:nvPr>
            <p:ph type="title"/>
          </p:nvPr>
        </p:nvSpPr>
        <p:spPr/>
        <p:txBody>
          <a:bodyPr/>
          <a:lstStyle/>
          <a:p>
            <a:r>
              <a:rPr lang="en-US" sz="2400" b="1">
                <a:latin typeface="Times New Roman"/>
                <a:cs typeface="Times New Roman"/>
              </a:rPr>
              <a:t>EXAMPLE</a:t>
            </a:r>
            <a:r>
              <a:rPr lang="en-US" sz="2400" b="1">
                <a:latin typeface="Times New Roman"/>
                <a:cs typeface="Calibri Light"/>
              </a:rPr>
              <a:t> SET</a:t>
            </a:r>
            <a:endParaRPr lang="en-US" sz="2400" b="1">
              <a:latin typeface="Times New Roman"/>
              <a:cs typeface="Times New Roman"/>
            </a:endParaRPr>
          </a:p>
        </p:txBody>
      </p:sp>
      <p:pic>
        <p:nvPicPr>
          <p:cNvPr id="4" name="Picture 4" descr="Graphical user interface, table&#10;&#10;Description automatically generated">
            <a:extLst>
              <a:ext uri="{FF2B5EF4-FFF2-40B4-BE49-F238E27FC236}">
                <a16:creationId xmlns:a16="http://schemas.microsoft.com/office/drawing/2014/main" id="{FA25C8BE-37C7-0F2A-C90F-D4FF45A402F7}"/>
              </a:ext>
            </a:extLst>
          </p:cNvPr>
          <p:cNvPicPr>
            <a:picLocks noGrp="1" noChangeAspect="1"/>
          </p:cNvPicPr>
          <p:nvPr>
            <p:ph idx="1"/>
          </p:nvPr>
        </p:nvPicPr>
        <p:blipFill>
          <a:blip r:embed="rId2"/>
          <a:stretch>
            <a:fillRect/>
          </a:stretch>
        </p:blipFill>
        <p:spPr>
          <a:xfrm>
            <a:off x="2268772" y="1825625"/>
            <a:ext cx="7654455" cy="4351338"/>
          </a:xfrm>
        </p:spPr>
      </p:pic>
    </p:spTree>
    <p:extLst>
      <p:ext uri="{BB962C8B-B14F-4D97-AF65-F5344CB8AC3E}">
        <p14:creationId xmlns:p14="http://schemas.microsoft.com/office/powerpoint/2010/main" val="14544896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3A5AB-AA8F-246C-D30E-6FC023E627E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51BE64D7-EA36-0D5B-50CF-923395DCE85D}"/>
              </a:ext>
            </a:extLst>
          </p:cNvPr>
          <p:cNvSpPr>
            <a:spLocks noGrp="1"/>
          </p:cNvSpPr>
          <p:nvPr>
            <p:ph idx="1"/>
          </p:nvPr>
        </p:nvSpPr>
        <p:spPr/>
        <p:txBody>
          <a:bodyPr vert="horz" lIns="91440" tIns="45720" rIns="91440" bIns="45720" rtlCol="0" anchor="t">
            <a:normAutofit/>
          </a:bodyPr>
          <a:lstStyle/>
          <a:p>
            <a:pPr marL="0" indent="0">
              <a:buNone/>
            </a:pPr>
            <a:r>
              <a:rPr lang="en-US" sz="2000" dirty="0">
                <a:latin typeface="Times New Roman"/>
                <a:ea typeface="+mn-lt"/>
                <a:cs typeface="+mn-lt"/>
              </a:rPr>
              <a:t>The best accuracy we got in the algorithms so far is 80.43% which is in model evaluation and the least in KNN which has 60.78%. All the algorithms are being performed in Rapid Miner.</a:t>
            </a:r>
            <a:endParaRPr lang="en-US" sz="2000" dirty="0">
              <a:latin typeface="Times New Roman"/>
              <a:cs typeface="Calibri" panose="020F0502020204030204"/>
            </a:endParaRPr>
          </a:p>
        </p:txBody>
      </p:sp>
    </p:spTree>
    <p:extLst>
      <p:ext uri="{BB962C8B-B14F-4D97-AF65-F5344CB8AC3E}">
        <p14:creationId xmlns:p14="http://schemas.microsoft.com/office/powerpoint/2010/main" val="132668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625F-75E8-A611-23DB-6D39D8E9E30D}"/>
              </a:ext>
            </a:extLst>
          </p:cNvPr>
          <p:cNvSpPr>
            <a:spLocks noGrp="1"/>
          </p:cNvSpPr>
          <p:nvPr>
            <p:ph type="title"/>
          </p:nvPr>
        </p:nvSpPr>
        <p:spPr/>
        <p:txBody>
          <a:bodyPr>
            <a:normAutofit/>
          </a:bodyPr>
          <a:lstStyle/>
          <a:p>
            <a:r>
              <a:rPr lang="en-US" sz="2400" b="1">
                <a:latin typeface="Times New Roman" panose="02020603050405020304" pitchFamily="18" charset="0"/>
                <a:cs typeface="Times New Roman" panose="02020603050405020304" pitchFamily="18" charset="0"/>
              </a:rPr>
              <a:t>PROCESS</a:t>
            </a:r>
          </a:p>
        </p:txBody>
      </p:sp>
      <p:pic>
        <p:nvPicPr>
          <p:cNvPr id="4" name="Content Placeholder 3" descr="Graphical user interface, application&#10;&#10;Description automatically generated">
            <a:extLst>
              <a:ext uri="{FF2B5EF4-FFF2-40B4-BE49-F238E27FC236}">
                <a16:creationId xmlns:a16="http://schemas.microsoft.com/office/drawing/2014/main" id="{0BB8E078-00DA-7FED-28A9-E3F567402532}"/>
              </a:ext>
            </a:extLst>
          </p:cNvPr>
          <p:cNvPicPr>
            <a:picLocks noGrp="1" noChangeAspect="1"/>
          </p:cNvPicPr>
          <p:nvPr>
            <p:ph idx="1"/>
          </p:nvPr>
        </p:nvPicPr>
        <p:blipFill>
          <a:blip r:embed="rId2"/>
          <a:stretch>
            <a:fillRect/>
          </a:stretch>
        </p:blipFill>
        <p:spPr>
          <a:xfrm>
            <a:off x="2614930" y="1825625"/>
            <a:ext cx="6962140" cy="4351338"/>
          </a:xfrm>
          <a:prstGeom prst="rect">
            <a:avLst/>
          </a:prstGeom>
        </p:spPr>
      </p:pic>
    </p:spTree>
    <p:extLst>
      <p:ext uri="{BB962C8B-B14F-4D97-AF65-F5344CB8AC3E}">
        <p14:creationId xmlns:p14="http://schemas.microsoft.com/office/powerpoint/2010/main" val="3836379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1E6BB-B199-95DC-2F95-5D6E6106560C}"/>
              </a:ext>
            </a:extLst>
          </p:cNvPr>
          <p:cNvSpPr>
            <a:spLocks noGrp="1"/>
          </p:cNvSpPr>
          <p:nvPr>
            <p:ph type="title"/>
          </p:nvPr>
        </p:nvSpPr>
        <p:spPr/>
        <p:txBody>
          <a:bodyPr>
            <a:normAutofit/>
          </a:bodyPr>
          <a:lstStyle/>
          <a:p>
            <a:r>
              <a:rPr lang="en-US" sz="2400" b="1">
                <a:latin typeface="Times New Roman" panose="02020603050405020304" pitchFamily="18" charset="0"/>
                <a:cs typeface="Times New Roman" panose="02020603050405020304" pitchFamily="18" charset="0"/>
              </a:rPr>
              <a:t>BASE MODEL VOTE</a:t>
            </a:r>
          </a:p>
        </p:txBody>
      </p:sp>
      <p:pic>
        <p:nvPicPr>
          <p:cNvPr id="4" name="Content Placeholder 3" descr="Graphical user interface, application&#10;&#10;Description automatically generated">
            <a:extLst>
              <a:ext uri="{FF2B5EF4-FFF2-40B4-BE49-F238E27FC236}">
                <a16:creationId xmlns:a16="http://schemas.microsoft.com/office/drawing/2014/main" id="{B82E7195-F801-B643-63AA-9C7AFF479860}"/>
              </a:ext>
            </a:extLst>
          </p:cNvPr>
          <p:cNvPicPr>
            <a:picLocks noGrp="1" noChangeAspect="1"/>
          </p:cNvPicPr>
          <p:nvPr>
            <p:ph idx="1"/>
          </p:nvPr>
        </p:nvPicPr>
        <p:blipFill>
          <a:blip r:embed="rId2"/>
          <a:stretch>
            <a:fillRect/>
          </a:stretch>
        </p:blipFill>
        <p:spPr>
          <a:xfrm>
            <a:off x="2614930" y="1825625"/>
            <a:ext cx="6962140" cy="4351338"/>
          </a:xfrm>
          <a:prstGeom prst="rect">
            <a:avLst/>
          </a:prstGeom>
        </p:spPr>
      </p:pic>
    </p:spTree>
    <p:extLst>
      <p:ext uri="{BB962C8B-B14F-4D97-AF65-F5344CB8AC3E}">
        <p14:creationId xmlns:p14="http://schemas.microsoft.com/office/powerpoint/2010/main" val="3953319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4363-AC46-A983-A762-DD32FF35AB06}"/>
              </a:ext>
            </a:extLst>
          </p:cNvPr>
          <p:cNvSpPr>
            <a:spLocks noGrp="1"/>
          </p:cNvSpPr>
          <p:nvPr>
            <p:ph type="title"/>
          </p:nvPr>
        </p:nvSpPr>
        <p:spPr/>
        <p:txBody>
          <a:bodyPr>
            <a:normAutofit/>
          </a:bodyPr>
          <a:lstStyle/>
          <a:p>
            <a:r>
              <a:rPr lang="en-US" sz="2400" b="1">
                <a:latin typeface="Times New Roman" panose="02020603050405020304" pitchFamily="18" charset="0"/>
                <a:cs typeface="Times New Roman" panose="02020603050405020304" pitchFamily="18" charset="0"/>
              </a:rPr>
              <a:t>PERFORMANCE</a:t>
            </a:r>
          </a:p>
        </p:txBody>
      </p:sp>
      <p:pic>
        <p:nvPicPr>
          <p:cNvPr id="4" name="Content Placeholder 3" descr="A screenshot of a computer&#10;&#10;Description automatically generated">
            <a:extLst>
              <a:ext uri="{FF2B5EF4-FFF2-40B4-BE49-F238E27FC236}">
                <a16:creationId xmlns:a16="http://schemas.microsoft.com/office/drawing/2014/main" id="{6BB91721-738C-67C6-BE4D-A5849219F1FC}"/>
              </a:ext>
            </a:extLst>
          </p:cNvPr>
          <p:cNvPicPr>
            <a:picLocks noGrp="1" noChangeAspect="1"/>
          </p:cNvPicPr>
          <p:nvPr>
            <p:ph idx="1"/>
          </p:nvPr>
        </p:nvPicPr>
        <p:blipFill>
          <a:blip r:embed="rId2"/>
          <a:stretch>
            <a:fillRect/>
          </a:stretch>
        </p:blipFill>
        <p:spPr>
          <a:xfrm>
            <a:off x="2614930" y="1825625"/>
            <a:ext cx="6962140" cy="4351338"/>
          </a:xfrm>
          <a:prstGeom prst="rect">
            <a:avLst/>
          </a:prstGeom>
        </p:spPr>
      </p:pic>
    </p:spTree>
    <p:extLst>
      <p:ext uri="{BB962C8B-B14F-4D97-AF65-F5344CB8AC3E}">
        <p14:creationId xmlns:p14="http://schemas.microsoft.com/office/powerpoint/2010/main" val="504296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B30F50-6EE4-13D6-61E6-D04D49B186DA}"/>
              </a:ext>
            </a:extLst>
          </p:cNvPr>
          <p:cNvSpPr>
            <a:spLocks noGrp="1"/>
          </p:cNvSpPr>
          <p:nvPr>
            <p:ph idx="1"/>
          </p:nvPr>
        </p:nvSpPr>
        <p:spPr>
          <a:xfrm>
            <a:off x="838200" y="515782"/>
            <a:ext cx="10515600" cy="5661181"/>
          </a:xfrm>
        </p:spPr>
        <p:txBody>
          <a:bodyPr vert="horz" lIns="91440" tIns="45720" rIns="91440" bIns="45720" rtlCol="0" anchor="t">
            <a:normAutofit/>
          </a:bodyPr>
          <a:lstStyle/>
          <a:p>
            <a:pPr marL="0" indent="0" algn="just">
              <a:buNone/>
            </a:pPr>
            <a:r>
              <a:rPr lang="en-US" sz="2000" b="1">
                <a:latin typeface="Times New Roman"/>
                <a:cs typeface="Times New Roman"/>
              </a:rPr>
              <a:t>ENSEMBLE LEARNER BY USING BAGGING</a:t>
            </a:r>
            <a:endParaRPr lang="en-US" sz="2000">
              <a:latin typeface="Times New Roman"/>
              <a:cs typeface="Calibri" panose="020F0502020204030204"/>
            </a:endParaRPr>
          </a:p>
          <a:p>
            <a:pPr algn="just"/>
            <a:endParaRPr lang="en-US" sz="2000">
              <a:latin typeface="Times New Roman"/>
              <a:cs typeface="Times New Roman"/>
            </a:endParaRPr>
          </a:p>
          <a:p>
            <a:pPr algn="just"/>
            <a:r>
              <a:rPr lang="en-US" sz="2000">
                <a:latin typeface="Times New Roman"/>
                <a:ea typeface="+mn-lt"/>
                <a:cs typeface="+mn-lt"/>
              </a:rPr>
              <a:t>Base models are created using the bagging process by altering the training set for each base model. </a:t>
            </a:r>
            <a:endParaRPr lang="en-US" sz="2000">
              <a:latin typeface="Times New Roman"/>
              <a:ea typeface="+mn-lt"/>
              <a:cs typeface="Times New Roman"/>
            </a:endParaRPr>
          </a:p>
          <a:p>
            <a:pPr algn="just"/>
            <a:r>
              <a:rPr lang="en-US" sz="2000">
                <a:latin typeface="Times New Roman"/>
                <a:ea typeface="+mn-lt"/>
                <a:cs typeface="+mn-lt"/>
              </a:rPr>
              <a:t>Bagging is the result of </a:t>
            </a:r>
            <a:r>
              <a:rPr lang="en-US" sz="2000" err="1">
                <a:latin typeface="Times New Roman"/>
                <a:ea typeface="+mn-lt"/>
                <a:cs typeface="+mn-lt"/>
              </a:rPr>
              <a:t>booststrapping</a:t>
            </a:r>
            <a:r>
              <a:rPr lang="en-US" sz="2000">
                <a:latin typeface="Times New Roman"/>
                <a:ea typeface="+mn-lt"/>
                <a:cs typeface="+mn-lt"/>
              </a:rPr>
              <a:t> and aggregation. </a:t>
            </a:r>
            <a:endParaRPr lang="en-US" sz="2000">
              <a:latin typeface="Times New Roman"/>
              <a:cs typeface="Times New Roman"/>
            </a:endParaRPr>
          </a:p>
          <a:p>
            <a:pPr algn="just"/>
            <a:r>
              <a:rPr lang="en-US" sz="2000">
                <a:latin typeface="Times New Roman"/>
                <a:ea typeface="+mn-lt"/>
                <a:cs typeface="+mn-lt"/>
              </a:rPr>
              <a:t>Using sampling with replacement, a training set T of N records and m training sets are created. </a:t>
            </a:r>
            <a:endParaRPr lang="en-US" sz="2000">
              <a:latin typeface="Times New Roman"/>
              <a:cs typeface="Times New Roman"/>
            </a:endParaRPr>
          </a:p>
          <a:p>
            <a:pPr algn="just"/>
            <a:r>
              <a:rPr lang="en-US" sz="2000">
                <a:latin typeface="Times New Roman"/>
                <a:ea typeface="+mn-lt"/>
                <a:cs typeface="+mn-lt"/>
              </a:rPr>
              <a:t>The number of records in each training set is the same as in the original. Due to sampling, it can include duplicate records. </a:t>
            </a:r>
            <a:endParaRPr lang="en-US" sz="2000">
              <a:latin typeface="Times New Roman"/>
              <a:cs typeface="Times New Roman"/>
            </a:endParaRPr>
          </a:p>
          <a:p>
            <a:pPr algn="just"/>
            <a:r>
              <a:rPr lang="en-US" sz="2000">
                <a:latin typeface="Times New Roman"/>
                <a:ea typeface="+mn-lt"/>
                <a:cs typeface="+mn-lt"/>
              </a:rPr>
              <a:t>Similar to how a vote operator is tested, a bagging operator is as well. </a:t>
            </a:r>
            <a:endParaRPr lang="en-US" sz="2000">
              <a:latin typeface="Times New Roman"/>
              <a:cs typeface="Calibri" panose="020F0502020204030204"/>
            </a:endParaRPr>
          </a:p>
          <a:p>
            <a:pPr algn="just"/>
            <a:r>
              <a:rPr lang="en-US" sz="2000">
                <a:latin typeface="Times New Roman"/>
                <a:ea typeface="+mn-lt"/>
                <a:cs typeface="+mn-lt"/>
              </a:rPr>
              <a:t>Bagging, however, only uses one model in the subprocess, unlike vote operators. </a:t>
            </a:r>
            <a:endParaRPr lang="en-US" sz="2000">
              <a:latin typeface="Times New Roman"/>
              <a:cs typeface="Times New Roman"/>
            </a:endParaRPr>
          </a:p>
          <a:p>
            <a:pPr algn="just"/>
            <a:r>
              <a:rPr lang="en-US" sz="2000">
                <a:latin typeface="Times New Roman"/>
                <a:ea typeface="+mn-lt"/>
                <a:cs typeface="+mn-lt"/>
              </a:rPr>
              <a:t>The output bagging model will function as a single model that has several base models.</a:t>
            </a:r>
            <a:endParaRPr lang="en-US" sz="2000">
              <a:latin typeface="Times New Roman"/>
              <a:cs typeface="Times New Roman"/>
            </a:endParaRPr>
          </a:p>
          <a:p>
            <a:pPr algn="just"/>
            <a:endParaRPr lang="en-US" sz="2000">
              <a:latin typeface="Times New Roman"/>
              <a:cs typeface="Calibri"/>
            </a:endParaRPr>
          </a:p>
        </p:txBody>
      </p:sp>
    </p:spTree>
    <p:extLst>
      <p:ext uri="{BB962C8B-B14F-4D97-AF65-F5344CB8AC3E}">
        <p14:creationId xmlns:p14="http://schemas.microsoft.com/office/powerpoint/2010/main" val="13595111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1901</Words>
  <Application>Microsoft Macintosh PowerPoint</Application>
  <PresentationFormat>Widescreen</PresentationFormat>
  <Paragraphs>109</Paragraphs>
  <Slides>53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Times New Roman</vt:lpstr>
      <vt:lpstr>Wingdings</vt:lpstr>
      <vt:lpstr>Office Theme</vt:lpstr>
      <vt:lpstr>PREDICTING DIABETES PATIENTS</vt:lpstr>
      <vt:lpstr>INTRODUCTION</vt:lpstr>
      <vt:lpstr>TASKS IN DATA MINING PROCESS</vt:lpstr>
      <vt:lpstr>PowerPoint Presentation</vt:lpstr>
      <vt:lpstr>EMSEMBLE LEARNER MODEL</vt:lpstr>
      <vt:lpstr>PROCESS</vt:lpstr>
      <vt:lpstr>BASE MODEL VOTE</vt:lpstr>
      <vt:lpstr>PERFORMANCE</vt:lpstr>
      <vt:lpstr>PowerPoint Presentation</vt:lpstr>
      <vt:lpstr>BAGGING PROCESS</vt:lpstr>
      <vt:lpstr>LEARNING MODEL</vt:lpstr>
      <vt:lpstr>PERFORMANCE</vt:lpstr>
      <vt:lpstr>PowerPoint Presentation</vt:lpstr>
      <vt:lpstr>PROCESS</vt:lpstr>
      <vt:lpstr>NEURAL NET</vt:lpstr>
      <vt:lpstr>PERFORMANCE</vt:lpstr>
      <vt:lpstr>ADABOOST NEURAL NET MODEL</vt:lpstr>
      <vt:lpstr>RANDOM FOREST MODEL PROCESS</vt:lpstr>
      <vt:lpstr>PERFORMANCE</vt:lpstr>
      <vt:lpstr>RANDOM FOREST MODEL</vt:lpstr>
      <vt:lpstr>K-MEANS CLUSTERING MODEL</vt:lpstr>
      <vt:lpstr>PROCESS</vt:lpstr>
      <vt:lpstr>EXAMPLE SET</vt:lpstr>
      <vt:lpstr>PERFORMANCE</vt:lpstr>
      <vt:lpstr>CLUSTER MODEL</vt:lpstr>
      <vt:lpstr>NAIVE BAYES</vt:lpstr>
      <vt:lpstr>PROCESS</vt:lpstr>
      <vt:lpstr>MODEL </vt:lpstr>
      <vt:lpstr>PERFORMANCE </vt:lpstr>
      <vt:lpstr>SUPPORT VECTOR MACHINES</vt:lpstr>
      <vt:lpstr>PROCESS</vt:lpstr>
      <vt:lpstr>PERFORMANCE</vt:lpstr>
      <vt:lpstr>PLOT VIEW</vt:lpstr>
      <vt:lpstr>KERNEL MODEL</vt:lpstr>
      <vt:lpstr>GRAPH</vt:lpstr>
      <vt:lpstr>K-NEAREST NEIGHBOUR</vt:lpstr>
      <vt:lpstr>PROCESS</vt:lpstr>
      <vt:lpstr>K-NN</vt:lpstr>
      <vt:lpstr>PERFORMANCE VECTOR</vt:lpstr>
      <vt:lpstr>PowerPoint Presentation</vt:lpstr>
      <vt:lpstr>MODEL EVALUATION</vt:lpstr>
      <vt:lpstr>PROCESS</vt:lpstr>
      <vt:lpstr>LIFT CHART</vt:lpstr>
      <vt:lpstr>PERFORMANCE VECTOR</vt:lpstr>
      <vt:lpstr>ARTIFICIAL NEURAL NETWORK  (A-NN) </vt:lpstr>
      <vt:lpstr>PROCESS</vt:lpstr>
      <vt:lpstr>NEURAL NETWORK</vt:lpstr>
      <vt:lpstr>PERFORMANCE</vt:lpstr>
      <vt:lpstr>ASSOCIATION ANALYSIS</vt:lpstr>
      <vt:lpstr>PROCESS </vt:lpstr>
      <vt:lpstr>TABLE</vt:lpstr>
      <vt:lpstr>EXAMPLE SET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Lohith Kakolla</cp:lastModifiedBy>
  <cp:revision>111</cp:revision>
  <dcterms:created xsi:type="dcterms:W3CDTF">2023-05-08T18:52:24Z</dcterms:created>
  <dcterms:modified xsi:type="dcterms:W3CDTF">2025-07-15T22:30:41Z</dcterms:modified>
</cp:coreProperties>
</file>